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66" r:id="rId4"/>
    <p:sldId id="267" r:id="rId5"/>
    <p:sldId id="268" r:id="rId6"/>
    <p:sldId id="265" r:id="rId7"/>
    <p:sldId id="269" r:id="rId8"/>
    <p:sldId id="285" r:id="rId9"/>
    <p:sldId id="283" r:id="rId10"/>
    <p:sldId id="286" r:id="rId11"/>
    <p:sldId id="258" r:id="rId12"/>
    <p:sldId id="259" r:id="rId13"/>
    <p:sldId id="260" r:id="rId14"/>
    <p:sldId id="287" r:id="rId15"/>
    <p:sldId id="261" r:id="rId16"/>
    <p:sldId id="288" r:id="rId17"/>
    <p:sldId id="289" r:id="rId18"/>
    <p:sldId id="294" r:id="rId19"/>
    <p:sldId id="295" r:id="rId20"/>
    <p:sldId id="296" r:id="rId21"/>
    <p:sldId id="297" r:id="rId22"/>
    <p:sldId id="257" r:id="rId23"/>
    <p:sldId id="280" r:id="rId24"/>
    <p:sldId id="298" r:id="rId25"/>
    <p:sldId id="299" r:id="rId26"/>
    <p:sldId id="300" r:id="rId27"/>
    <p:sldId id="292" r:id="rId28"/>
    <p:sldId id="293" r:id="rId29"/>
    <p:sldId id="291" r:id="rId30"/>
    <p:sldId id="301" r:id="rId31"/>
    <p:sldId id="302" r:id="rId32"/>
    <p:sldId id="290" r:id="rId33"/>
    <p:sldId id="303" r:id="rId34"/>
    <p:sldId id="304" r:id="rId35"/>
    <p:sldId id="279" r:id="rId36"/>
    <p:sldId id="305" r:id="rId37"/>
    <p:sldId id="306" r:id="rId38"/>
    <p:sldId id="307" r:id="rId39"/>
    <p:sldId id="281" r:id="rId40"/>
    <p:sldId id="277" r:id="rId41"/>
    <p:sldId id="284" r:id="rId42"/>
    <p:sldId id="308" r:id="rId43"/>
    <p:sldId id="309" r:id="rId44"/>
    <p:sldId id="311" r:id="rId45"/>
    <p:sldId id="312" r:id="rId46"/>
    <p:sldId id="313" r:id="rId47"/>
    <p:sldId id="314" r:id="rId48"/>
    <p:sldId id="315" r:id="rId49"/>
    <p:sldId id="270" r:id="rId50"/>
    <p:sldId id="272" r:id="rId51"/>
    <p:sldId id="256" r:id="rId52"/>
    <p:sldId id="262" r:id="rId53"/>
    <p:sldId id="26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9991E8F-F7B1-4B1F-BCB3-C8B744D848FE}">
          <p14:sldIdLst>
            <p14:sldId id="264"/>
            <p14:sldId id="271"/>
            <p14:sldId id="266"/>
            <p14:sldId id="267"/>
            <p14:sldId id="268"/>
            <p14:sldId id="265"/>
            <p14:sldId id="269"/>
            <p14:sldId id="285"/>
            <p14:sldId id="283"/>
            <p14:sldId id="286"/>
            <p14:sldId id="258"/>
            <p14:sldId id="259"/>
            <p14:sldId id="260"/>
            <p14:sldId id="287"/>
            <p14:sldId id="261"/>
            <p14:sldId id="288"/>
            <p14:sldId id="289"/>
            <p14:sldId id="294"/>
            <p14:sldId id="295"/>
            <p14:sldId id="296"/>
            <p14:sldId id="297"/>
            <p14:sldId id="257"/>
            <p14:sldId id="280"/>
            <p14:sldId id="298"/>
            <p14:sldId id="299"/>
            <p14:sldId id="300"/>
            <p14:sldId id="292"/>
            <p14:sldId id="293"/>
            <p14:sldId id="291"/>
            <p14:sldId id="301"/>
            <p14:sldId id="302"/>
            <p14:sldId id="290"/>
            <p14:sldId id="303"/>
            <p14:sldId id="304"/>
            <p14:sldId id="279"/>
            <p14:sldId id="305"/>
            <p14:sldId id="306"/>
            <p14:sldId id="307"/>
            <p14:sldId id="281"/>
            <p14:sldId id="277"/>
            <p14:sldId id="284"/>
            <p14:sldId id="308"/>
            <p14:sldId id="309"/>
            <p14:sldId id="311"/>
            <p14:sldId id="312"/>
            <p14:sldId id="313"/>
            <p14:sldId id="314"/>
            <p14:sldId id="315"/>
            <p14:sldId id="270"/>
            <p14:sldId id="272"/>
            <p14:sldId id="256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19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6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1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98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4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6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6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5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4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8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6B93B-0D43-4D80-B839-BF96B4E5A7D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E79F-A7A5-411A-8DCC-31EB7F590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8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ipkitten.blogspot.com/2011/08/friday-fantasies.html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emf"/><Relationship Id="rId7" Type="http://schemas.openxmlformats.org/officeDocument/2006/relationships/hyperlink" Target="http://www.google.co.uk/url?sa=i&amp;rct=j&amp;q=cartoon+cow+manure&amp;source=images&amp;cd=&amp;cad=rja&amp;docid=_xTtyzQVtDiT8M&amp;tbnid=VIpxku1IqMdhlM:&amp;ved=0CAUQjRw&amp;url=http://www.123rf.com/stock-photo/turds.html&amp;ei=gSVUUqf_Kamw7Qbkv4HYDw&amp;psig=AFQjCNG06vpHz69F81yQOOFLIjJR6jeySQ&amp;ust=1381332725733612" TargetMode="Externa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w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hyperlink" Target="http://www.google.co.uk/url?sa=i&amp;rct=j&amp;q=cartoon+sports+coach&amp;source=images&amp;cd=&amp;cad=rja&amp;docid=V9BPnAbMErgNOM&amp;tbnid=SrUHF5GwH-_C_M:&amp;ved=0CAUQjRw&amp;url=http://quotes-pictures.feedio.net/cartoon-image-of-a-physical-education-teacher-in-workout-clothes-with/monroetwp.k12.nj.us*Whitehall*Images*Departments*Coach1.gif/&amp;ei=Vi9UUvPWBayt7QblsIHoDg&amp;psig=AFQjCNERgWrmusbeau7SU8OFaFaHl_hNDw&amp;ust=1381335243112435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historyofenglish.com/history_middle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phonicsplay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ictgames.com/blendingBingo_L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bbc.co.uk/bitesize/ks1/literacy/phonics/pla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pearsonschoolsandfecolleges.co.uk/demos/aaPrimary/Literacy/Phonics_Microsite_August2011/ElectonicActivity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letters-and-sound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8416&amp;picture=woodcut-alphabe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56D8990-83F0-428D-9942-C98A8B969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1386" y="1773238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/>
              <a:t>Reading Workshop</a:t>
            </a:r>
          </a:p>
          <a:p>
            <a:r>
              <a:rPr lang="en-GB" dirty="0"/>
              <a:t>September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A476F-4B51-4DBD-A852-B4DC9A067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26" y="260174"/>
            <a:ext cx="2894120" cy="1045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996DC-53E0-43A2-8611-0EB1F9D5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3045"/>
            <a:ext cx="4154750" cy="4154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3F8E3C-70E3-496C-8F2C-337992993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55783" y="4279036"/>
            <a:ext cx="1308824" cy="2578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459A72-BD41-45C2-BC07-5409DDA48716}"/>
              </a:ext>
            </a:extLst>
          </p:cNvPr>
          <p:cNvSpPr txBox="1"/>
          <p:nvPr/>
        </p:nvSpPr>
        <p:spPr>
          <a:xfrm>
            <a:off x="4355782" y="7002026"/>
            <a:ext cx="7311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ipkitten.blogspot.com/2011/08/friday-fantasies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11461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50" y="244080"/>
            <a:ext cx="13144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5680" y="836711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Ss</a:t>
            </a:r>
            <a:r>
              <a:rPr lang="en-GB" sz="8000" dirty="0">
                <a:latin typeface="SassoonPrimaryInfant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487667"/>
            <a:ext cx="2088232" cy="168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56240" y="836712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Aa</a:t>
            </a:r>
            <a:r>
              <a:rPr lang="en-GB" sz="8000" dirty="0">
                <a:latin typeface="SassoonPrimaryInfant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81" y="2177023"/>
            <a:ext cx="2009949" cy="19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19736" y="2508097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Tt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6784" y="2529818"/>
            <a:ext cx="1881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Pp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38" y="2540390"/>
            <a:ext cx="16002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10" y="4509120"/>
            <a:ext cx="1888550" cy="161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72264" y="4661521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Nn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02" y="4313675"/>
            <a:ext cx="1807446" cy="155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24536" y="4661909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11316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5680" y="836711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Mm</a:t>
            </a:r>
            <a:r>
              <a:rPr lang="en-GB" sz="8000" dirty="0">
                <a:latin typeface="SassoonPrimaryInfant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6240" y="836712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Dd</a:t>
            </a:r>
            <a:r>
              <a:rPr lang="en-GB" sz="8000" dirty="0">
                <a:latin typeface="SassoonPrimaryInfant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8240" y="2529817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Gg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6784" y="2728519"/>
            <a:ext cx="1881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Oo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2264" y="4661521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Kk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4536" y="4661519"/>
            <a:ext cx="1855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  <a:ea typeface="Cambria" panose="02040503050406030204" pitchFamily="18" charset="0"/>
              </a:rPr>
              <a:t>Cc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30" y="642920"/>
            <a:ext cx="1602449" cy="13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23" y="432232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467459"/>
            <a:ext cx="1672526" cy="15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71" y="2466346"/>
            <a:ext cx="2008376" cy="153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02" y="4433850"/>
            <a:ext cx="1906035" cy="15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325" y="4557816"/>
            <a:ext cx="1880754" cy="153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1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4496" y="83671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ck</a:t>
            </a:r>
            <a:r>
              <a:rPr lang="en-GB" sz="8000" dirty="0">
                <a:latin typeface="SassoonPrimaryInfant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6240" y="836712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Ee</a:t>
            </a:r>
            <a:r>
              <a:rPr lang="en-GB" sz="8000" dirty="0">
                <a:latin typeface="SassoonPrimaryInfant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9736" y="2508097"/>
            <a:ext cx="174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Uu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6784" y="2529818"/>
            <a:ext cx="1665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Rr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2264" y="4661521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Bb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904" y="4661521"/>
            <a:ext cx="2135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Hh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42" y="629302"/>
            <a:ext cx="1880754" cy="153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99" y="516983"/>
            <a:ext cx="1926751" cy="17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32" y="2221478"/>
            <a:ext cx="1874479" cy="16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75" y="2303192"/>
            <a:ext cx="1913216" cy="17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96" y="4155088"/>
            <a:ext cx="1524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18" y="4313589"/>
            <a:ext cx="15335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4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56240" y="836712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  <a:ea typeface="Cambria" panose="02040503050406030204" pitchFamily="18" charset="0"/>
              </a:rPr>
              <a:t>ff</a:t>
            </a:r>
            <a:r>
              <a:rPr lang="en-GB" sz="8000" dirty="0">
                <a:latin typeface="SassoonPrimaryInfant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3993" y="3099907"/>
            <a:ext cx="1666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ll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3712" y="868095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ss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0" y="603479"/>
            <a:ext cx="1991176" cy="15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73" y="2852936"/>
            <a:ext cx="1726679" cy="18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62" y="542724"/>
            <a:ext cx="13144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3513" y="4423346"/>
            <a:ext cx="2966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miss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5881" y="5244956"/>
            <a:ext cx="2966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puff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3752" y="4221089"/>
            <a:ext cx="2966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w</a:t>
            </a:r>
            <a:r>
              <a:rPr lang="en-GB" sz="8000" dirty="0">
                <a:latin typeface="XCCW Joined 4b" panose="03050602040000000000" pitchFamily="66" charset="0"/>
              </a:rPr>
              <a:t>i</a:t>
            </a:r>
            <a:r>
              <a:rPr lang="en-GB" sz="8000" dirty="0">
                <a:latin typeface="XCCW Joined 4a" panose="03050602040000000000" pitchFamily="66" charset="0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408732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0153" y="596899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Jj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6240" y="679479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Vv</a:t>
            </a:r>
            <a:r>
              <a:rPr lang="en-GB" sz="8000" dirty="0">
                <a:latin typeface="SassoonPrimaryInfant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5582" y="2385379"/>
            <a:ext cx="2544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Ww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2539" y="2267165"/>
            <a:ext cx="203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Xx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2367" y="3916425"/>
            <a:ext cx="1810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Zz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0193" y="3798126"/>
            <a:ext cx="2175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Yy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10" y="415232"/>
            <a:ext cx="1663768" cy="185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640"/>
            <a:ext cx="1942133" cy="1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23" y="2264693"/>
            <a:ext cx="1685794" cy="15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23" y="1987735"/>
            <a:ext cx="1790216" cy="16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62" y="3816393"/>
            <a:ext cx="1447316" cy="14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04" y="3701252"/>
            <a:ext cx="1790216" cy="158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40016" y="5302662"/>
            <a:ext cx="1992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qu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58" y="5215911"/>
            <a:ext cx="1861058" cy="14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5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4496" y="83671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ch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6240" y="836712"/>
            <a:ext cx="201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sh</a:t>
            </a:r>
            <a:r>
              <a:rPr lang="en-GB" sz="8000" dirty="0">
                <a:latin typeface="XCCW Joined 4a" panose="03050602040000000000" pitchFamily="66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9736" y="2508097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th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0051" y="2692790"/>
            <a:ext cx="1996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ng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2264" y="4661521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ee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4536" y="4661520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ai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77" y="476672"/>
            <a:ext cx="1841550" cy="15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62" y="447562"/>
            <a:ext cx="1856408" cy="16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25" y="2276596"/>
            <a:ext cx="2023054" cy="17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21" y="2422554"/>
            <a:ext cx="1788592" cy="16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23" y="4373789"/>
            <a:ext cx="1493105" cy="15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36" y="4292456"/>
            <a:ext cx="2059031" cy="169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1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4496" y="836710"/>
            <a:ext cx="315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igh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6240" y="836712"/>
            <a:ext cx="21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o</a:t>
            </a:r>
            <a:r>
              <a:rPr lang="en-GB" sz="8000" dirty="0">
                <a:latin typeface="XCCW Joined 4b" panose="03050602040000000000" pitchFamily="66" charset="0"/>
              </a:rPr>
              <a:t>a</a:t>
            </a:r>
            <a:r>
              <a:rPr lang="en-GB" sz="8000" dirty="0">
                <a:latin typeface="XCCW Joined 4a" panose="03050602040000000000" pitchFamily="66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9736" y="2508097"/>
            <a:ext cx="21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o</a:t>
            </a:r>
            <a:r>
              <a:rPr lang="en-GB" sz="8000" dirty="0" err="1">
                <a:latin typeface="XCCW Joined 4b" panose="03050602040000000000" pitchFamily="66" charset="0"/>
              </a:rPr>
              <a:t>o</a:t>
            </a:r>
            <a:endParaRPr lang="en-GB" sz="8000" dirty="0">
              <a:latin typeface="XCCW Joined 4b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0051" y="2692790"/>
            <a:ext cx="21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ar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2264" y="4661521"/>
            <a:ext cx="21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4536" y="4661520"/>
            <a:ext cx="21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o</a:t>
            </a:r>
            <a:r>
              <a:rPr lang="en-GB" sz="8000" dirty="0">
                <a:latin typeface="XCCW Joined 4b" panose="03050602040000000000" pitchFamily="66" charset="0"/>
              </a:rPr>
              <a:t>r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06" y="4479128"/>
            <a:ext cx="2059031" cy="169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00" y="2283941"/>
            <a:ext cx="1893937" cy="177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35" y="723800"/>
            <a:ext cx="2054916" cy="15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35" y="2652712"/>
            <a:ext cx="1810760" cy="16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36" y="4574750"/>
            <a:ext cx="1783529" cy="15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20" y="481244"/>
            <a:ext cx="1798117" cy="16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2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4496" y="836710"/>
            <a:ext cx="299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o</a:t>
            </a:r>
            <a:r>
              <a:rPr lang="en-GB" sz="8000" dirty="0" err="1">
                <a:latin typeface="XCCW Joined 4b" panose="03050602040000000000" pitchFamily="66" charset="0"/>
              </a:rPr>
              <a:t>w</a:t>
            </a:r>
            <a:endParaRPr lang="en-GB" sz="8000" dirty="0">
              <a:latin typeface="XCCW Joined 4b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5294" y="873040"/>
            <a:ext cx="199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o</a:t>
            </a:r>
            <a:r>
              <a:rPr lang="en-GB" sz="8000" dirty="0" err="1">
                <a:latin typeface="XCCW Joined 4b" panose="03050602040000000000" pitchFamily="66" charset="0"/>
              </a:rPr>
              <a:t>i</a:t>
            </a:r>
            <a:r>
              <a:rPr lang="en-GB" sz="8000" dirty="0">
                <a:latin typeface="XCCW Joined 4a" panose="03050602040000000000" pitchFamily="66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9736" y="2508097"/>
            <a:ext cx="2595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0050" y="2692790"/>
            <a:ext cx="199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XCCW Joined 4a" panose="03050602040000000000" pitchFamily="66" charset="0"/>
              </a:rPr>
              <a:t>air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2263" y="4661521"/>
            <a:ext cx="199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er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4536" y="4661520"/>
            <a:ext cx="2495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XCCW Joined 4a" panose="03050602040000000000" pitchFamily="66" charset="0"/>
              </a:rPr>
              <a:t>ur</a:t>
            </a:r>
            <a:r>
              <a:rPr lang="en-GB" sz="8000" dirty="0" err="1">
                <a:latin typeface="XCCW Joined 4b" panose="03050602040000000000" pitchFamily="66" charset="0"/>
              </a:rPr>
              <a:t>e</a:t>
            </a:r>
            <a:endParaRPr lang="en-GB" sz="8000" dirty="0">
              <a:latin typeface="XCCW Joined 4b" panose="03050602040000000000" pitchFamily="66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36" y="4574750"/>
            <a:ext cx="1783529" cy="15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94" y="836709"/>
            <a:ext cx="17526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99" y="695182"/>
            <a:ext cx="1635944" cy="138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kvukomanovic\AppData\Local\Microsoft\Windows\Temporary Internet Files\Content.IE5\7N7ZDE1A\MC900238192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86" y="2302669"/>
            <a:ext cx="1313111" cy="206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kvukomanovic\AppData\Local\Microsoft\Windows\Temporary Internet Files\Content.IE5\I8SNXF2F\MP900442224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03" y="2694349"/>
            <a:ext cx="2219449" cy="152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us.123rf.com/400wm/400/400/dvarg/dvarg1112/dvarg111200071/11671745-cartoon-feces-and-flies-illustration-on-white-background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53" y="4412502"/>
            <a:ext cx="1921374" cy="192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0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XCCW Joined 4a" panose="03050602040000000000" pitchFamily="66" charset="0"/>
              </a:rPr>
              <a:t>Do not add “u” to sounds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11282" y="4797152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800" dirty="0">
                <a:latin typeface="XCCW Joined 4a" panose="03050602040000000000" pitchFamily="66" charset="0"/>
              </a:rPr>
              <a:t>fat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04145" y="234888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800" dirty="0" err="1">
                <a:latin typeface="XCCW Joined 4a" panose="03050602040000000000" pitchFamily="66" charset="0"/>
              </a:rPr>
              <a:t>fuat</a:t>
            </a:r>
            <a:endParaRPr lang="en-GB" sz="13800" dirty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3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XCCW Joined 4a" panose="03050602040000000000" pitchFamily="66" charset="0"/>
              </a:rPr>
              <a:t>Do not add “u” to sounds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3592" y="4725144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9900" dirty="0">
                <a:latin typeface="XCCW Joined 4a" panose="03050602040000000000" pitchFamily="66" charset="0"/>
              </a:rPr>
              <a:t>pig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04145" y="234888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600" dirty="0" err="1">
                <a:latin typeface="XCCW Joined 4a" panose="03050602040000000000" pitchFamily="66" charset="0"/>
              </a:rPr>
              <a:t>puig</a:t>
            </a:r>
            <a:endParaRPr lang="en-GB" sz="16600" dirty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3DBA-3988-4E75-88FE-5D2D21EA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BC23-6354-4502-95C3-12023258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/>
              <a:t>Involvement in reading by parents/guardians/adults improves academic performance, relationships and 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94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XCCW Joined 4a" panose="03050602040000000000" pitchFamily="66" charset="0"/>
              </a:rPr>
              <a:t>Do not add “u” to sounds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3592" y="4725144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600" dirty="0">
                <a:latin typeface="XCCW Joined 4a" panose="03050602040000000000" pitchFamily="66" charset="0"/>
              </a:rPr>
              <a:t>nap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04145" y="234888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600" dirty="0" err="1">
                <a:latin typeface="XCCW Joined 4a" panose="03050602040000000000" pitchFamily="66" charset="0"/>
              </a:rPr>
              <a:t>nuap</a:t>
            </a:r>
            <a:endParaRPr lang="en-GB" sz="16600" dirty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51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7568" y="348541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XCCW Joined 4a" panose="03050602040000000000" pitchFamily="66" charset="0"/>
              </a:rPr>
              <a:t>Initial and final sounds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2091" y="1918201"/>
            <a:ext cx="637892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700" dirty="0" err="1">
                <a:latin typeface="XCCW Joined 4a" panose="03050602040000000000" pitchFamily="66" charset="0"/>
              </a:rPr>
              <a:t>ct</a:t>
            </a:r>
            <a:endParaRPr lang="en-GB" sz="28700" dirty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21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5580" y="1"/>
            <a:ext cx="691276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700" dirty="0">
                <a:latin typeface="XCCW Joined 4a" panose="03050602040000000000" pitchFamily="66" charset="0"/>
              </a:rPr>
              <a:t>cat</a:t>
            </a:r>
          </a:p>
        </p:txBody>
      </p:sp>
      <p:sp>
        <p:nvSpPr>
          <p:cNvPr id="6" name="Oval 5"/>
          <p:cNvSpPr/>
          <p:nvPr/>
        </p:nvSpPr>
        <p:spPr>
          <a:xfrm>
            <a:off x="3886243" y="3784261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029641" y="3784261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208085" y="3784261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79582" y="4608572"/>
            <a:ext cx="196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Initial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7910" y="4640263"/>
            <a:ext cx="210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Medial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7797" y="4638272"/>
            <a:ext cx="158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180660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91544" y="2852936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/>
              <a:t>A child will begin to read by breaking up words into the sounds they see-</a:t>
            </a:r>
            <a:r>
              <a:rPr lang="en-GB" sz="4800" dirty="0">
                <a:solidFill>
                  <a:srgbClr val="FF0000"/>
                </a:solidFill>
              </a:rPr>
              <a:t>segmenting</a:t>
            </a:r>
            <a:r>
              <a:rPr lang="en-GB" sz="4800" dirty="0"/>
              <a:t>.</a:t>
            </a:r>
          </a:p>
          <a:p>
            <a:pPr algn="l"/>
            <a:endParaRPr lang="en-GB" sz="4800" dirty="0"/>
          </a:p>
          <a:p>
            <a:pPr algn="l"/>
            <a:r>
              <a:rPr lang="en-GB" sz="4800" dirty="0"/>
              <a:t>Then </a:t>
            </a:r>
            <a:r>
              <a:rPr lang="en-GB" sz="4800" dirty="0">
                <a:solidFill>
                  <a:srgbClr val="FF0000"/>
                </a:solidFill>
              </a:rPr>
              <a:t>blend</a:t>
            </a:r>
            <a:r>
              <a:rPr lang="en-GB" sz="4800" dirty="0"/>
              <a:t> the sounds together to read the word</a:t>
            </a:r>
            <a:r>
              <a:rPr lang="en-GB" sz="5400" dirty="0">
                <a:latin typeface="SassoonPrimaryInfan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910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9341" y="888884"/>
            <a:ext cx="76328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XCCW Joined 4a" panose="03050602040000000000" pitchFamily="66" charset="0"/>
              </a:rPr>
              <a:t>shop</a:t>
            </a:r>
          </a:p>
        </p:txBody>
      </p:sp>
      <p:sp>
        <p:nvSpPr>
          <p:cNvPr id="6" name="Oval 5"/>
          <p:cNvSpPr/>
          <p:nvPr/>
        </p:nvSpPr>
        <p:spPr>
          <a:xfrm>
            <a:off x="3886243" y="3532233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04693" y="3539538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745194" y="3653057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2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3552" y="1124745"/>
            <a:ext cx="76328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>
                <a:latin typeface="XCCW Joined 4a" panose="03050602040000000000" pitchFamily="66" charset="0"/>
              </a:rPr>
              <a:t>chip</a:t>
            </a:r>
          </a:p>
        </p:txBody>
      </p:sp>
      <p:sp>
        <p:nvSpPr>
          <p:cNvPr id="6" name="Oval 5"/>
          <p:cNvSpPr/>
          <p:nvPr/>
        </p:nvSpPr>
        <p:spPr>
          <a:xfrm>
            <a:off x="4138271" y="4390951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786056" y="4340149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472264" y="4390951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67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3592" y="1367114"/>
            <a:ext cx="76328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XCCW Joined 4a" panose="03050602040000000000" pitchFamily="66" charset="0"/>
              </a:rPr>
              <a:t>jump</a:t>
            </a:r>
          </a:p>
        </p:txBody>
      </p:sp>
      <p:sp>
        <p:nvSpPr>
          <p:cNvPr id="6" name="Oval 5"/>
          <p:cNvSpPr/>
          <p:nvPr/>
        </p:nvSpPr>
        <p:spPr>
          <a:xfrm>
            <a:off x="2578901" y="4797152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16760" y="3984075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317405" y="3966736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688288" y="3979668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52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7568" y="764704"/>
            <a:ext cx="76328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XCCW Joined 4a" panose="03050602040000000000" pitchFamily="66" charset="0"/>
              </a:rPr>
              <a:t>sing</a:t>
            </a:r>
          </a:p>
        </p:txBody>
      </p:sp>
      <p:sp>
        <p:nvSpPr>
          <p:cNvPr id="6" name="Oval 5"/>
          <p:cNvSpPr/>
          <p:nvPr/>
        </p:nvSpPr>
        <p:spPr>
          <a:xfrm>
            <a:off x="3092711" y="3409667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547828" y="3409667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396514" y="3415358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3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7832" y="1466583"/>
            <a:ext cx="88204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latin typeface="XCCW Joined 4a" panose="03050602040000000000" pitchFamily="66" charset="0"/>
              </a:rPr>
              <a:t>quack</a:t>
            </a:r>
          </a:p>
        </p:txBody>
      </p:sp>
      <p:sp>
        <p:nvSpPr>
          <p:cNvPr id="6" name="Oval 5"/>
          <p:cNvSpPr/>
          <p:nvPr/>
        </p:nvSpPr>
        <p:spPr>
          <a:xfrm>
            <a:off x="4053469" y="3689076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292244" y="3708262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204012" y="3708262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76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584" y="836712"/>
            <a:ext cx="76328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XCCW Joined 4a" panose="03050602040000000000" pitchFamily="66" charset="0"/>
              </a:rPr>
              <a:t>flo</a:t>
            </a:r>
            <a:r>
              <a:rPr lang="en-GB" sz="19900" dirty="0">
                <a:latin typeface="XCCW Joined 4b" panose="03050602040000000000" pitchFamily="66" charset="0"/>
              </a:rPr>
              <a:t>a</a:t>
            </a:r>
            <a:r>
              <a:rPr lang="en-GB" sz="19900" dirty="0">
                <a:latin typeface="XCCW Joined 4a" panose="03050602040000000000" pitchFamily="66" charset="0"/>
              </a:rPr>
              <a:t>t</a:t>
            </a:r>
          </a:p>
        </p:txBody>
      </p:sp>
      <p:sp>
        <p:nvSpPr>
          <p:cNvPr id="6" name="Oval 5"/>
          <p:cNvSpPr/>
          <p:nvPr/>
        </p:nvSpPr>
        <p:spPr>
          <a:xfrm>
            <a:off x="2576600" y="4343874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889851" y="3412116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974133" y="3483559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368475" y="3452043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5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84D1-FD2D-42B8-805A-56EFCCCF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20" y="3662040"/>
            <a:ext cx="10182687" cy="2299316"/>
          </a:xfrm>
        </p:spPr>
        <p:txBody>
          <a:bodyPr>
            <a:normAutofit/>
          </a:bodyPr>
          <a:lstStyle/>
          <a:p>
            <a:r>
              <a:rPr lang="en-GB" b="1" dirty="0"/>
              <a:t>children</a:t>
            </a:r>
            <a:r>
              <a:rPr lang="en-GB" dirty="0"/>
              <a:t> do not naturally develop </a:t>
            </a:r>
            <a:r>
              <a:rPr lang="en-GB" b="1" dirty="0"/>
              <a:t>reading</a:t>
            </a:r>
            <a:r>
              <a:rPr lang="en-GB" dirty="0"/>
              <a:t> skill through exposure to text. ... To </a:t>
            </a:r>
            <a:r>
              <a:rPr lang="en-GB" b="1" dirty="0"/>
              <a:t>read</a:t>
            </a:r>
            <a:r>
              <a:rPr lang="en-GB" dirty="0"/>
              <a:t> an alphabetic language, </a:t>
            </a:r>
            <a:r>
              <a:rPr lang="en-GB" b="1" dirty="0"/>
              <a:t>children</a:t>
            </a:r>
            <a:r>
              <a:rPr lang="en-GB" dirty="0"/>
              <a:t> must </a:t>
            </a:r>
            <a:r>
              <a:rPr lang="en-GB" b="1" dirty="0"/>
              <a:t>learn</a:t>
            </a:r>
            <a:r>
              <a:rPr lang="en-GB" dirty="0"/>
              <a:t> how written letters represent spoken sounds, recognize patterns of letter sounds as words, and match those to spoken words whose meanings they know.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CE9AF-1F09-4E42-AF84-B352695CB454}"/>
              </a:ext>
            </a:extLst>
          </p:cNvPr>
          <p:cNvSpPr/>
          <p:nvPr/>
        </p:nvSpPr>
        <p:spPr>
          <a:xfrm>
            <a:off x="781235" y="221941"/>
            <a:ext cx="105910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osmosis</a:t>
            </a:r>
          </a:p>
          <a:p>
            <a:r>
              <a:rPr lang="en-GB" dirty="0"/>
              <a:t>/</a:t>
            </a:r>
            <a:r>
              <a:rPr lang="en-GB" dirty="0" err="1"/>
              <a:t>ɒzˈməʊsɪs</a:t>
            </a:r>
            <a:r>
              <a:rPr lang="en-GB" dirty="0"/>
              <a:t>/</a:t>
            </a:r>
          </a:p>
          <a:p>
            <a:r>
              <a:rPr lang="en-GB" dirty="0"/>
              <a:t>Learn to pronounce</a:t>
            </a:r>
          </a:p>
          <a:p>
            <a:r>
              <a:rPr lang="en-GB" dirty="0"/>
              <a:t>noun</a:t>
            </a:r>
          </a:p>
          <a:p>
            <a:r>
              <a:rPr lang="en-GB" dirty="0"/>
              <a:t>1.</a:t>
            </a:r>
          </a:p>
          <a:p>
            <a:r>
              <a:rPr lang="en-GB" dirty="0"/>
              <a:t>BIOLOGY•CHEMISTRY</a:t>
            </a:r>
          </a:p>
          <a:p>
            <a:r>
              <a:rPr lang="en-GB" dirty="0"/>
              <a:t>a process by which molecules of a solvent tend to pass through a semipermeable membrane from a less concentrated solution into a more concentrated one.</a:t>
            </a:r>
          </a:p>
          <a:p>
            <a:r>
              <a:rPr lang="en-GB" dirty="0"/>
              <a:t>2.</a:t>
            </a:r>
          </a:p>
          <a:p>
            <a:r>
              <a:rPr lang="en-GB" dirty="0"/>
              <a:t>the process of gradual or unconscious assimilation of ideas, knowledge, etc.</a:t>
            </a:r>
          </a:p>
          <a:p>
            <a:r>
              <a:rPr lang="en-GB" dirty="0"/>
              <a:t>"by some strange political osmosis, private reputations became public"</a:t>
            </a:r>
          </a:p>
        </p:txBody>
      </p:sp>
    </p:spTree>
    <p:extLst>
      <p:ext uri="{BB962C8B-B14F-4D97-AF65-F5344CB8AC3E}">
        <p14:creationId xmlns:p14="http://schemas.microsoft.com/office/powerpoint/2010/main" val="1102667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3552" y="1271585"/>
            <a:ext cx="76328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latin typeface="XCCW Joined 4a" panose="03050602040000000000" pitchFamily="66" charset="0"/>
              </a:rPr>
              <a:t>stamp</a:t>
            </a:r>
          </a:p>
        </p:txBody>
      </p:sp>
      <p:sp>
        <p:nvSpPr>
          <p:cNvPr id="6" name="Oval 5"/>
          <p:cNvSpPr/>
          <p:nvPr/>
        </p:nvSpPr>
        <p:spPr>
          <a:xfrm>
            <a:off x="2783632" y="3317380"/>
            <a:ext cx="504056" cy="480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935760" y="3321242"/>
            <a:ext cx="504056" cy="480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64317" y="3379695"/>
            <a:ext cx="504056" cy="480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888088" y="3379695"/>
            <a:ext cx="504056" cy="480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793040" y="3379695"/>
            <a:ext cx="504056" cy="480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042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47" y="3356992"/>
            <a:ext cx="8454008" cy="1143000"/>
          </a:xfrm>
        </p:spPr>
        <p:txBody>
          <a:bodyPr>
            <a:noAutofit/>
          </a:bodyPr>
          <a:lstStyle/>
          <a:p>
            <a:r>
              <a:rPr lang="en-GB" sz="11500" dirty="0">
                <a:latin typeface="XCCW Joined 4a" panose="03050602040000000000" pitchFamily="66" charset="0"/>
              </a:rPr>
              <a:t>w</a:t>
            </a:r>
            <a:r>
              <a:rPr lang="en-GB" sz="11500" dirty="0">
                <a:latin typeface="XCCW Joined 4b" panose="03050602040000000000" pitchFamily="66" charset="0"/>
              </a:rPr>
              <a:t>i</a:t>
            </a:r>
            <a:r>
              <a:rPr lang="en-GB" sz="11500" dirty="0">
                <a:latin typeface="XCCW Joined 4a" panose="03050602040000000000" pitchFamily="66" charset="0"/>
              </a:rPr>
              <a:t>nd/mill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1544" y="184482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4a" panose="03050602040000000000" pitchFamily="66" charset="0"/>
              </a:rPr>
              <a:t>Long words - split them up</a:t>
            </a:r>
            <a:r>
              <a:rPr lang="en-GB" sz="3600" dirty="0">
                <a:latin typeface="SassoonPrimaryInfant" pitchFamily="2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3944" y="557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>
                <a:latin typeface="XCCW Joined 4a" panose="03050602040000000000" pitchFamily="66" charset="0"/>
              </a:rPr>
              <a:t>w</a:t>
            </a:r>
            <a:r>
              <a:rPr lang="en-GB" sz="8800" dirty="0">
                <a:latin typeface="XCCW Joined 4b" panose="03050602040000000000" pitchFamily="66" charset="0"/>
              </a:rPr>
              <a:t>i</a:t>
            </a:r>
            <a:r>
              <a:rPr lang="en-GB" sz="8800" dirty="0">
                <a:latin typeface="XCCW Joined 4a" panose="03050602040000000000" pitchFamily="66" charset="0"/>
              </a:rPr>
              <a:t>ndmill</a:t>
            </a:r>
          </a:p>
        </p:txBody>
      </p:sp>
      <p:sp>
        <p:nvSpPr>
          <p:cNvPr id="7" name="Oval 6"/>
          <p:cNvSpPr/>
          <p:nvPr/>
        </p:nvSpPr>
        <p:spPr>
          <a:xfrm>
            <a:off x="2854204" y="4514788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791744" y="4507927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540485" y="4521781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519937" y="4549490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7608167" y="4519035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8688287" y="4556988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9419614" y="4527784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496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4" y="3140968"/>
            <a:ext cx="8964487" cy="114300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XCCW Joined 4a" panose="03050602040000000000" pitchFamily="66" charset="0"/>
              </a:rPr>
              <a:t>lunch/bo</a:t>
            </a:r>
            <a:r>
              <a:rPr lang="en-GB" sz="9600" dirty="0">
                <a:latin typeface="XCCW Joined 4b" panose="03050602040000000000" pitchFamily="66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1545" y="1454665"/>
            <a:ext cx="8247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XCCW Joined 4a" panose="03050602040000000000" pitchFamily="66" charset="0"/>
              </a:rPr>
              <a:t>Lo</a:t>
            </a:r>
            <a:r>
              <a:rPr lang="en-GB" sz="4400" dirty="0">
                <a:latin typeface="XCCW Joined 4b" panose="03050602040000000000" pitchFamily="66" charset="0"/>
              </a:rPr>
              <a:t>n</a:t>
            </a:r>
            <a:r>
              <a:rPr lang="en-GB" sz="4400" dirty="0">
                <a:latin typeface="XCCW Joined 4a" panose="03050602040000000000" pitchFamily="66" charset="0"/>
              </a:rPr>
              <a:t>g w</a:t>
            </a:r>
            <a:r>
              <a:rPr lang="en-GB" sz="4400" dirty="0">
                <a:latin typeface="XCCW Joined 4b" panose="03050602040000000000" pitchFamily="66" charset="0"/>
              </a:rPr>
              <a:t>ord</a:t>
            </a:r>
            <a:r>
              <a:rPr lang="en-GB" sz="4400" dirty="0">
                <a:latin typeface="XCCW Joined 4a" panose="03050602040000000000" pitchFamily="66" charset="0"/>
              </a:rPr>
              <a:t>s -split them up.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3944" y="3145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>
                <a:latin typeface="XCCW Joined 4a" panose="03050602040000000000" pitchFamily="66" charset="0"/>
              </a:rPr>
              <a:t>lunchbo</a:t>
            </a:r>
            <a:r>
              <a:rPr lang="en-GB" sz="8800" dirty="0">
                <a:latin typeface="XCCW Joined 4b" panose="03050602040000000000" pitchFamily="66" charset="0"/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2612448" y="4218235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380294" y="4218237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227572" y="4259586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519936" y="4218236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7403389" y="4259586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8328249" y="4261723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9120337" y="4273086"/>
            <a:ext cx="409557" cy="364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821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245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Joined 4a" panose="03050602040000000000" pitchFamily="66" charset="0"/>
              </a:rPr>
              <a:t>Segmenting and blending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3546" y="980728"/>
            <a:ext cx="621269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-Georgie’s Gym</a:t>
            </a:r>
          </a:p>
          <a:p>
            <a:endParaRPr lang="en-GB" sz="2400" dirty="0">
              <a:latin typeface="XCCW Joined 4a" panose="03050602040000000000" pitchFamily="66" charset="0"/>
            </a:endParaRPr>
          </a:p>
          <a:p>
            <a:r>
              <a:rPr lang="en-GB" sz="2400" dirty="0">
                <a:latin typeface="XCCW Joined 4a" panose="03050602040000000000" pitchFamily="66" charset="0"/>
              </a:rPr>
              <a:t>-Sounds in the environment</a:t>
            </a:r>
          </a:p>
          <a:p>
            <a:endParaRPr lang="en-GB" sz="2400" dirty="0">
              <a:latin typeface="XCCW Joined 4a" panose="03050602040000000000" pitchFamily="66" charset="0"/>
            </a:endParaRPr>
          </a:p>
          <a:p>
            <a:r>
              <a:rPr lang="en-GB" sz="2400" dirty="0">
                <a:latin typeface="XCCW Joined 4a" panose="03050602040000000000" pitchFamily="66" charset="0"/>
              </a:rPr>
              <a:t>-How many sounds are there in my word?</a:t>
            </a:r>
          </a:p>
          <a:p>
            <a:endParaRPr lang="en-GB" sz="3200" dirty="0">
              <a:latin typeface="XCCW Joined 4a" panose="03050602040000000000" pitchFamily="66" charset="0"/>
            </a:endParaRPr>
          </a:p>
          <a:p>
            <a:r>
              <a:rPr lang="en-GB" sz="3200" dirty="0">
                <a:latin typeface="XCCW Joined 4a" panose="03050602040000000000" pitchFamily="66" charset="0"/>
              </a:rPr>
              <a:t>-Eye spy</a:t>
            </a:r>
          </a:p>
          <a:p>
            <a:endParaRPr lang="en-GB" sz="3200" dirty="0">
              <a:latin typeface="XCCW Joined 4a" panose="03050602040000000000" pitchFamily="66" charset="0"/>
            </a:endParaRPr>
          </a:p>
          <a:p>
            <a:r>
              <a:rPr lang="en-GB" sz="3200" dirty="0">
                <a:latin typeface="XCCW Joined 4a" panose="03050602040000000000" pitchFamily="66" charset="0"/>
              </a:rPr>
              <a:t>t </a:t>
            </a:r>
            <a:r>
              <a:rPr lang="en-GB" sz="3200" dirty="0" err="1">
                <a:latin typeface="XCCW Joined 4a" panose="03050602040000000000" pitchFamily="66" charset="0"/>
              </a:rPr>
              <a:t>t</a:t>
            </a:r>
            <a:r>
              <a:rPr lang="en-GB" sz="3200" dirty="0">
                <a:latin typeface="XCCW Joined 4a" panose="03050602040000000000" pitchFamily="66" charset="0"/>
              </a:rPr>
              <a:t> </a:t>
            </a:r>
            <a:r>
              <a:rPr lang="en-GB" sz="3200" dirty="0" err="1">
                <a:latin typeface="XCCW Joined 4a" panose="03050602040000000000" pitchFamily="66" charset="0"/>
              </a:rPr>
              <a:t>t</a:t>
            </a:r>
            <a:r>
              <a:rPr lang="en-GB" sz="3200" dirty="0">
                <a:latin typeface="XCCW Joined 4a" panose="03050602040000000000" pitchFamily="66" charset="0"/>
              </a:rPr>
              <a:t> table</a:t>
            </a:r>
          </a:p>
          <a:p>
            <a:r>
              <a:rPr lang="en-GB" sz="3200" dirty="0">
                <a:latin typeface="XCCW Joined 4a" panose="03050602040000000000" pitchFamily="66" charset="0"/>
              </a:rPr>
              <a:t>c </a:t>
            </a:r>
            <a:r>
              <a:rPr lang="en-GB" sz="3200" dirty="0" err="1">
                <a:latin typeface="XCCW Joined 4a" panose="03050602040000000000" pitchFamily="66" charset="0"/>
              </a:rPr>
              <a:t>c</a:t>
            </a:r>
            <a:r>
              <a:rPr lang="en-GB" sz="3200" dirty="0">
                <a:latin typeface="XCCW Joined 4a" panose="03050602040000000000" pitchFamily="66" charset="0"/>
              </a:rPr>
              <a:t> </a:t>
            </a:r>
            <a:r>
              <a:rPr lang="en-GB" sz="3200" dirty="0" err="1">
                <a:latin typeface="XCCW Joined 4a" panose="03050602040000000000" pitchFamily="66" charset="0"/>
              </a:rPr>
              <a:t>c</a:t>
            </a:r>
            <a:r>
              <a:rPr lang="en-GB" sz="3200" dirty="0">
                <a:latin typeface="XCCW Joined 4a" panose="03050602040000000000" pitchFamily="66" charset="0"/>
              </a:rPr>
              <a:t> cup</a:t>
            </a:r>
          </a:p>
          <a:p>
            <a:r>
              <a:rPr lang="en-GB" sz="3200" dirty="0" err="1">
                <a:latin typeface="XCCW Joined 4a" panose="03050602040000000000" pitchFamily="66" charset="0"/>
              </a:rPr>
              <a:t>Ssssssss</a:t>
            </a:r>
            <a:r>
              <a:rPr lang="en-GB" sz="3200" dirty="0">
                <a:latin typeface="XCCW Joined 4a" panose="03050602040000000000" pitchFamily="66" charset="0"/>
              </a:rPr>
              <a:t> sandwich</a:t>
            </a:r>
          </a:p>
          <a:p>
            <a:endParaRPr lang="en-GB" sz="4000" dirty="0">
              <a:latin typeface="SassoonPrimaryInfant" pitchFamily="2" charset="0"/>
            </a:endParaRPr>
          </a:p>
        </p:txBody>
      </p:sp>
      <p:pic>
        <p:nvPicPr>
          <p:cNvPr id="2050" name="Picture 2" descr="http://monroetwp.k12.nj.us/Whitehall/Images/Departments/Coach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196752"/>
            <a:ext cx="29529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76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Joined 4a" panose="03050602040000000000" pitchFamily="66" charset="0"/>
              </a:rPr>
              <a:t>Blends/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XCCW Joined 4a" panose="03050602040000000000" pitchFamily="66" charset="0"/>
              </a:rPr>
              <a:t>Consonant clusters or blends, are the names given to two or three consonants that appear together in a word. Each consonant retains its sound when blended. </a:t>
            </a:r>
          </a:p>
          <a:p>
            <a:pPr marL="0" indent="0">
              <a:buNone/>
            </a:pPr>
            <a:r>
              <a:rPr lang="en-GB" sz="2400" dirty="0">
                <a:latin typeface="XCCW Joined 4a" panose="03050602040000000000" pitchFamily="66" charset="0"/>
              </a:rPr>
              <a:t>The term </a:t>
            </a:r>
            <a:r>
              <a:rPr lang="en-GB" sz="2400" i="1" dirty="0">
                <a:solidFill>
                  <a:srgbClr val="FF0000"/>
                </a:solidFill>
                <a:latin typeface="XCCW Joined 4a" panose="03050602040000000000" pitchFamily="66" charset="0"/>
              </a:rPr>
              <a:t>cluster</a:t>
            </a:r>
            <a:r>
              <a:rPr lang="en-GB" sz="2400" i="1" dirty="0">
                <a:latin typeface="XCCW Joined 4a" panose="03050602040000000000" pitchFamily="66" charset="0"/>
              </a:rPr>
              <a:t> </a:t>
            </a:r>
            <a:r>
              <a:rPr lang="en-GB" sz="2400" dirty="0">
                <a:latin typeface="XCCW Joined 4a" panose="03050602040000000000" pitchFamily="66" charset="0"/>
              </a:rPr>
              <a:t>refers to the </a:t>
            </a:r>
            <a:r>
              <a:rPr lang="en-GB" sz="2400" dirty="0">
                <a:solidFill>
                  <a:srgbClr val="FF0000"/>
                </a:solidFill>
                <a:latin typeface="XCCW Joined 4a" panose="03050602040000000000" pitchFamily="66" charset="0"/>
              </a:rPr>
              <a:t>written form.</a:t>
            </a:r>
          </a:p>
          <a:p>
            <a:pPr marL="0" indent="0">
              <a:buNone/>
            </a:pPr>
            <a:r>
              <a:rPr lang="en-GB" sz="2400" dirty="0">
                <a:latin typeface="XCCW Joined 4a" panose="03050602040000000000" pitchFamily="66" charset="0"/>
              </a:rPr>
              <a:t>The term </a:t>
            </a:r>
            <a:r>
              <a:rPr lang="en-GB" sz="2400" i="1" dirty="0">
                <a:solidFill>
                  <a:srgbClr val="FF0000"/>
                </a:solidFill>
                <a:latin typeface="XCCW Joined 4a" panose="03050602040000000000" pitchFamily="66" charset="0"/>
              </a:rPr>
              <a:t>blend</a:t>
            </a:r>
            <a:r>
              <a:rPr lang="en-GB" sz="2400" dirty="0">
                <a:solidFill>
                  <a:srgbClr val="FF0000"/>
                </a:solidFill>
                <a:latin typeface="XCCW Joined 4a" panose="03050602040000000000" pitchFamily="66" charset="0"/>
              </a:rPr>
              <a:t> </a:t>
            </a:r>
            <a:r>
              <a:rPr lang="en-GB" sz="2400" dirty="0">
                <a:latin typeface="XCCW Joined 4a" panose="03050602040000000000" pitchFamily="66" charset="0"/>
              </a:rPr>
              <a:t>refers to the </a:t>
            </a:r>
            <a:r>
              <a:rPr lang="en-GB" sz="2400" dirty="0">
                <a:solidFill>
                  <a:srgbClr val="FF0000"/>
                </a:solidFill>
                <a:latin typeface="XCCW Joined 4a" panose="03050602040000000000" pitchFamily="66" charset="0"/>
              </a:rPr>
              <a:t>spoken form.</a:t>
            </a:r>
          </a:p>
          <a:p>
            <a:pPr marL="0" indent="0">
              <a:buNone/>
            </a:pPr>
            <a:endParaRPr lang="en-GB" sz="2400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GB" sz="4300" dirty="0" err="1">
                <a:latin typeface="XCCW Joined 4a" panose="03050602040000000000" pitchFamily="66" charset="0"/>
              </a:rPr>
              <a:t>bl</a:t>
            </a:r>
            <a:r>
              <a:rPr lang="en-GB" sz="4300" dirty="0">
                <a:latin typeface="XCCW Joined 4a" panose="03050602040000000000" pitchFamily="66" charset="0"/>
              </a:rPr>
              <a:t> – blue</a:t>
            </a:r>
          </a:p>
          <a:p>
            <a:pPr marL="0" indent="0">
              <a:buNone/>
            </a:pPr>
            <a:r>
              <a:rPr lang="en-GB" sz="4300" dirty="0" err="1">
                <a:latin typeface="XCCW Joined 4a" panose="03050602040000000000" pitchFamily="66" charset="0"/>
              </a:rPr>
              <a:t>br</a:t>
            </a:r>
            <a:r>
              <a:rPr lang="en-GB" sz="4300" dirty="0">
                <a:latin typeface="XCCW Joined 4a" panose="03050602040000000000" pitchFamily="66" charset="0"/>
              </a:rPr>
              <a:t> – bright</a:t>
            </a:r>
          </a:p>
          <a:p>
            <a:pPr marL="0" indent="0">
              <a:buNone/>
            </a:pPr>
            <a:r>
              <a:rPr lang="en-GB" sz="4300" dirty="0" err="1">
                <a:latin typeface="XCCW Joined 4a" panose="03050602040000000000" pitchFamily="66" charset="0"/>
              </a:rPr>
              <a:t>pl</a:t>
            </a:r>
            <a:r>
              <a:rPr lang="en-GB" sz="4300" dirty="0">
                <a:latin typeface="XCCW Joined 4a" panose="03050602040000000000" pitchFamily="66" charset="0"/>
              </a:rPr>
              <a:t>- play</a:t>
            </a:r>
          </a:p>
          <a:p>
            <a:pPr marL="0" indent="0">
              <a:buNone/>
            </a:pPr>
            <a:r>
              <a:rPr lang="en-GB" sz="4300" dirty="0" err="1">
                <a:latin typeface="XCCW Joined 4a" panose="03050602040000000000" pitchFamily="66" charset="0"/>
              </a:rPr>
              <a:t>spr</a:t>
            </a:r>
            <a:r>
              <a:rPr lang="en-GB" sz="4300" dirty="0">
                <a:latin typeface="XCCW Joined 4a" panose="03050602040000000000" pitchFamily="66" charset="0"/>
              </a:rPr>
              <a:t>- spring</a:t>
            </a:r>
          </a:p>
          <a:p>
            <a:pPr marL="0" indent="0">
              <a:buNone/>
            </a:pPr>
            <a:endParaRPr lang="en-GB" sz="2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1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>
                <a:latin typeface="XCCW Joined 4a" panose="03050602040000000000" pitchFamily="66" charset="0"/>
              </a:rPr>
              <a:t>Phoneme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317504"/>
            <a:ext cx="8229600" cy="52798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Breaking up the word into the sounds you hear.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200" dirty="0">
                <a:solidFill>
                  <a:srgbClr val="FF0000"/>
                </a:solidFill>
                <a:latin typeface="XCCW Joined 4a" panose="03050602040000000000" pitchFamily="66" charset="0"/>
              </a:rPr>
              <a:t>Activ</a:t>
            </a:r>
            <a:r>
              <a:rPr lang="en-GB" sz="4200" dirty="0">
                <a:solidFill>
                  <a:srgbClr val="FF0000"/>
                </a:solidFill>
                <a:latin typeface="XCCW Joined 4b" panose="03050602040000000000" pitchFamily="66" charset="0"/>
              </a:rPr>
              <a:t>i</a:t>
            </a:r>
            <a:r>
              <a:rPr lang="en-GB" sz="4200" dirty="0">
                <a:solidFill>
                  <a:srgbClr val="FF0000"/>
                </a:solidFill>
                <a:latin typeface="XCCW Joined 4a" panose="03050602040000000000" pitchFamily="66" charset="0"/>
              </a:rPr>
              <a:t>ty- Pho</a:t>
            </a:r>
            <a:r>
              <a:rPr lang="en-GB" sz="4200" dirty="0">
                <a:solidFill>
                  <a:srgbClr val="FF0000"/>
                </a:solidFill>
                <a:latin typeface="XCCW Joined 4b" panose="03050602040000000000" pitchFamily="66" charset="0"/>
              </a:rPr>
              <a:t>n</a:t>
            </a:r>
            <a:r>
              <a:rPr lang="en-GB" sz="4200" dirty="0">
                <a:solidFill>
                  <a:srgbClr val="FF0000"/>
                </a:solidFill>
                <a:latin typeface="XCCW Joined 4a" panose="03050602040000000000" pitchFamily="66" charset="0"/>
              </a:rPr>
              <a:t>emes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915" y="2276873"/>
            <a:ext cx="136815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XCCW Joined 4a" panose="03050602040000000000" pitchFamily="66" charset="0"/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3963" y="2276873"/>
            <a:ext cx="136815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XCCW Joined 4a" panose="03050602040000000000" pitchFamily="66" charset="0"/>
              </a:rPr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9011" y="2276873"/>
            <a:ext cx="136815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XCCW Joined 4a" panose="03050602040000000000" pitchFamily="66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4059" y="2276873"/>
            <a:ext cx="136815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XCCW Joined 4a" panose="03050602040000000000" pitchFamily="66" charset="0"/>
              </a:rPr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8915" y="4077073"/>
            <a:ext cx="136815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XCCW Joined 4a" panose="03050602040000000000" pitchFamily="66" charset="0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3963" y="4077073"/>
            <a:ext cx="136815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>
                <a:latin typeface="XCCW Joined 4a" panose="03050602040000000000" pitchFamily="66" charset="0"/>
              </a:rPr>
              <a:t>i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0660" y="4077073"/>
            <a:ext cx="136815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>
                <a:latin typeface="XCCW Joined 4a" panose="03050602040000000000" pitchFamily="66" charset="0"/>
              </a:rPr>
              <a:t>i</a:t>
            </a:r>
            <a:endParaRPr lang="en-GB" sz="8000" dirty="0">
              <a:latin typeface="XCCW Joined 4a" panose="03050602040000000000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2115" y="4077073"/>
            <a:ext cx="137504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59897" y="4176185"/>
            <a:ext cx="13981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err="1">
                <a:latin typeface="XCCW Joined 4a" panose="03050602040000000000" pitchFamily="66" charset="0"/>
              </a:rPr>
              <a:t>sh</a:t>
            </a:r>
            <a:endParaRPr lang="en-GB" sz="6600" dirty="0">
              <a:latin typeface="XCCW Joined 4a" panose="03050602040000000000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08812" y="4068464"/>
            <a:ext cx="137504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922211" y="2276873"/>
            <a:ext cx="137504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943791" y="2384593"/>
            <a:ext cx="1402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XCCW Joined 4a" panose="03050602040000000000" pitchFamily="66" charset="0"/>
              </a:rPr>
              <a:t>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68209" y="4184793"/>
            <a:ext cx="1402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XCCW Joined 4a" panose="03050602040000000000" pitchFamily="66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595233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398655"/>
              </p:ext>
            </p:extLst>
          </p:nvPr>
        </p:nvGraphicFramePr>
        <p:xfrm>
          <a:off x="2783632" y="94523"/>
          <a:ext cx="6473890" cy="640833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8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4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4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21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Word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Phonemes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jump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j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u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m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p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wish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w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i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sh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stamp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s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t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a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m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p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reaching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r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ea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ch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i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ng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girls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g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ir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l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s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fair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f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air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hearing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h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ear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i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ng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hoop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h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oo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p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days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d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ay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s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sea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s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ea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lunchbox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l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u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n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ch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b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o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x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sunny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s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u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nn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y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claw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c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l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aw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ladder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l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a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dd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er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fly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f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l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y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winking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w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i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n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k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i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ng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rain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r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ai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n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  <a:ea typeface="+mn-ea"/>
                          <a:cs typeface="+mn-cs"/>
                        </a:rPr>
                        <a:t>rainbow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ai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ow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crayon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c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r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ay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o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n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window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w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i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n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d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ow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floating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f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l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oa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t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i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ng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chimpanzee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ch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i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m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p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a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n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z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XCCW Joined 4a" panose="03050602040000000000" pitchFamily="66" charset="0"/>
                        </a:rPr>
                        <a:t>ee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XCCW Joined 4a" panose="03050602040000000000" pitchFamily="66" charset="0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675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71464" y="269776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u="sng" dirty="0">
                <a:latin typeface="XCCW Joined 4a" panose="03050602040000000000" pitchFamily="66" charset="0"/>
              </a:rPr>
              <a:t>High-frequency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8156" y="1412777"/>
            <a:ext cx="1584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Joined 4a" panose="03050602040000000000" pitchFamily="66" charset="0"/>
              </a:rPr>
              <a:t>the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and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a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to</a:t>
            </a:r>
            <a:endParaRPr lang="en-GB" sz="1400" dirty="0">
              <a:latin typeface="XCCW Joined 4a" panose="03050602040000000000" pitchFamily="66" charset="0"/>
            </a:endParaRPr>
          </a:p>
          <a:p>
            <a:r>
              <a:rPr lang="en-GB" sz="2800" dirty="0">
                <a:latin typeface="XCCW Joined 4a" panose="03050602040000000000" pitchFamily="66" charset="0"/>
              </a:rPr>
              <a:t>said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in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he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I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of</a:t>
            </a:r>
          </a:p>
          <a:p>
            <a:endParaRPr lang="en-GB" sz="2800" dirty="0">
              <a:latin typeface="XCCW Joined 4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9736" y="1371084"/>
            <a:ext cx="1584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Joined 4a" panose="03050602040000000000" pitchFamily="66" charset="0"/>
              </a:rPr>
              <a:t>it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was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you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they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on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she</a:t>
            </a:r>
            <a:endParaRPr lang="en-GB" sz="1400" dirty="0">
              <a:latin typeface="XCCW Joined 4a" panose="03050602040000000000" pitchFamily="66" charset="0"/>
            </a:endParaRPr>
          </a:p>
          <a:p>
            <a:r>
              <a:rPr lang="en-GB" sz="2800" dirty="0">
                <a:latin typeface="XCCW Joined 4a" panose="03050602040000000000" pitchFamily="66" charset="0"/>
              </a:rPr>
              <a:t>is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for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912" y="1392304"/>
            <a:ext cx="1584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Joined 4a" panose="03050602040000000000" pitchFamily="66" charset="0"/>
              </a:rPr>
              <a:t>his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but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that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with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all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we</a:t>
            </a:r>
            <a:endParaRPr lang="en-GB" sz="1400" dirty="0">
              <a:latin typeface="XCCW Joined 4a" panose="03050602040000000000" pitchFamily="66" charset="0"/>
            </a:endParaRPr>
          </a:p>
          <a:p>
            <a:r>
              <a:rPr lang="en-GB" sz="2800" dirty="0">
                <a:latin typeface="XCCW Joined 4a" panose="03050602040000000000" pitchFamily="66" charset="0"/>
              </a:rPr>
              <a:t>can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are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4112" y="1371084"/>
            <a:ext cx="1584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Joined 4a" panose="03050602040000000000" pitchFamily="66" charset="0"/>
              </a:rPr>
              <a:t>had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my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her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what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there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out</a:t>
            </a:r>
            <a:endParaRPr lang="en-GB" sz="1400" dirty="0">
              <a:latin typeface="XCCW Joined 4a" panose="03050602040000000000" pitchFamily="66" charset="0"/>
            </a:endParaRPr>
          </a:p>
          <a:p>
            <a:r>
              <a:rPr lang="en-GB" sz="2800" dirty="0">
                <a:latin typeface="XCCW Joined 4a" panose="03050602040000000000" pitchFamily="66" charset="0"/>
              </a:rPr>
              <a:t>this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have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went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04312" y="1421904"/>
            <a:ext cx="1584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Joined 4a" panose="03050602040000000000" pitchFamily="66" charset="0"/>
              </a:rPr>
              <a:t>be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like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some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so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not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then</a:t>
            </a:r>
            <a:endParaRPr lang="en-GB" sz="1400" dirty="0">
              <a:latin typeface="XCCW Joined 4a" panose="03050602040000000000" pitchFamily="66" charset="0"/>
            </a:endParaRPr>
          </a:p>
          <a:p>
            <a:r>
              <a:rPr lang="en-GB" sz="2800" dirty="0">
                <a:latin typeface="XCCW Joined 4a" panose="03050602040000000000" pitchFamily="66" charset="0"/>
              </a:rPr>
              <a:t>were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go</a:t>
            </a:r>
          </a:p>
          <a:p>
            <a:r>
              <a:rPr lang="en-GB" sz="2800" dirty="0">
                <a:latin typeface="XCCW Joined 4a" panose="03050602040000000000" pitchFamily="66" charset="0"/>
              </a:rPr>
              <a:t>little</a:t>
            </a:r>
          </a:p>
        </p:txBody>
      </p:sp>
    </p:spTree>
    <p:extLst>
      <p:ext uri="{BB962C8B-B14F-4D97-AF65-F5344CB8AC3E}">
        <p14:creationId xmlns:p14="http://schemas.microsoft.com/office/powerpoint/2010/main" val="3728269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84256" y="427038"/>
            <a:ext cx="10528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latin typeface="XCCW Joined 4a" panose="03050602040000000000" pitchFamily="66" charset="0"/>
              </a:rPr>
              <a:t>Tricky words – Words that cannot be sounded 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341" y="227687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XCCW Joined 4a" panose="03050602040000000000" pitchFamily="66" charset="0"/>
              </a:rPr>
              <a:t>the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6979" y="419772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XCCW Joined 4a" panose="03050602040000000000" pitchFamily="66" charset="0"/>
              </a:rPr>
              <a:t>yo</a:t>
            </a:r>
            <a:r>
              <a:rPr lang="en-GB" sz="9600" dirty="0">
                <a:latin typeface="XCCW Joined 4b" panose="03050602040000000000" pitchFamily="66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6040" y="2276872"/>
            <a:ext cx="3869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XCCW Joined 4a" panose="03050602040000000000" pitchFamily="66" charset="0"/>
              </a:rPr>
              <a:t>they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5566" y="4224151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XCCW Joined 4a" panose="03050602040000000000" pitchFamily="66" charset="0"/>
              </a:rPr>
              <a:t>w</a:t>
            </a:r>
            <a:r>
              <a:rPr lang="en-GB" sz="9600" dirty="0">
                <a:latin typeface="XCCW Joined 4b" panose="03050602040000000000" pitchFamily="66" charset="0"/>
              </a:rPr>
              <a:t>a</a:t>
            </a:r>
            <a:r>
              <a:rPr lang="en-GB" sz="9600" dirty="0">
                <a:latin typeface="XCCW Joined 4a" panose="03050602040000000000" pitchFamily="66" charset="0"/>
              </a:rPr>
              <a:t>s</a:t>
            </a:r>
            <a:endParaRPr lang="en-GB" sz="9600" dirty="0">
              <a:latin typeface="XCCW Joined 4b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31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8662166" cy="236227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XCCW Joined 4a" panose="03050602040000000000" pitchFamily="66" charset="0"/>
              </a:rPr>
              <a:t>As children move into Year 1 they learn alternate spellings for reading.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7529" y="2955774"/>
            <a:ext cx="2520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XCCW Joined 4a" panose="03050602040000000000" pitchFamily="66" charset="0"/>
              </a:rPr>
              <a:t>ay</a:t>
            </a:r>
            <a:r>
              <a:rPr lang="en-GB" sz="3600" dirty="0">
                <a:latin typeface="XCCW Joined 4a" panose="03050602040000000000" pitchFamily="66" charset="0"/>
              </a:rPr>
              <a:t>- day</a:t>
            </a:r>
          </a:p>
          <a:p>
            <a:r>
              <a:rPr lang="en-GB" sz="3600" dirty="0" err="1">
                <a:solidFill>
                  <a:srgbClr val="FF0000"/>
                </a:solidFill>
                <a:latin typeface="XCCW Joined 4a" panose="03050602040000000000" pitchFamily="66" charset="0"/>
              </a:rPr>
              <a:t>ou</a:t>
            </a:r>
            <a:r>
              <a:rPr lang="en-GB" sz="3600" dirty="0">
                <a:latin typeface="XCCW Joined 4a" panose="03050602040000000000" pitchFamily="66" charset="0"/>
              </a:rPr>
              <a:t>- out</a:t>
            </a:r>
          </a:p>
          <a:p>
            <a:r>
              <a:rPr lang="en-GB" sz="3600" dirty="0" err="1">
                <a:solidFill>
                  <a:srgbClr val="FF0000"/>
                </a:solidFill>
                <a:latin typeface="XCCW Joined 4a" panose="03050602040000000000" pitchFamily="66" charset="0"/>
              </a:rPr>
              <a:t>ie</a:t>
            </a:r>
            <a:r>
              <a:rPr lang="en-GB" sz="3600" dirty="0">
                <a:latin typeface="XCCW Joined 4a" panose="03050602040000000000" pitchFamily="66" charset="0"/>
              </a:rPr>
              <a:t>- tie</a:t>
            </a:r>
          </a:p>
          <a:p>
            <a:r>
              <a:rPr lang="en-GB" sz="3600" dirty="0" err="1">
                <a:solidFill>
                  <a:srgbClr val="FF0000"/>
                </a:solidFill>
                <a:latin typeface="XCCW Joined 4a" panose="03050602040000000000" pitchFamily="66" charset="0"/>
              </a:rPr>
              <a:t>ea</a:t>
            </a:r>
            <a:r>
              <a:rPr lang="en-GB" sz="3600" dirty="0">
                <a:latin typeface="XCCW Joined 4a" panose="03050602040000000000" pitchFamily="66" charset="0"/>
              </a:rPr>
              <a:t>- eat</a:t>
            </a:r>
          </a:p>
          <a:p>
            <a:r>
              <a:rPr lang="en-GB" sz="3600" dirty="0" err="1">
                <a:solidFill>
                  <a:srgbClr val="FF0000"/>
                </a:solidFill>
                <a:latin typeface="XCCW Joined 4a" panose="03050602040000000000" pitchFamily="66" charset="0"/>
              </a:rPr>
              <a:t>oy</a:t>
            </a:r>
            <a:r>
              <a:rPr lang="en-GB" sz="3600" dirty="0">
                <a:latin typeface="XCCW Joined 4a" panose="03050602040000000000" pitchFamily="66" charset="0"/>
              </a:rPr>
              <a:t>- boy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8414" y="2955774"/>
            <a:ext cx="3065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  <a:latin typeface="XCCW Joined 4a" panose="03050602040000000000" pitchFamily="66" charset="0"/>
              </a:rPr>
              <a:t>ir</a:t>
            </a:r>
            <a:r>
              <a:rPr lang="en-GB" sz="3600" dirty="0">
                <a:latin typeface="XCCW Joined 4a" panose="03050602040000000000" pitchFamily="66" charset="0"/>
              </a:rPr>
              <a:t>- girl</a:t>
            </a:r>
          </a:p>
          <a:p>
            <a:r>
              <a:rPr lang="en-GB" sz="3600" dirty="0">
                <a:solidFill>
                  <a:srgbClr val="FF0000"/>
                </a:solidFill>
                <a:latin typeface="XCCW Joined 4a" panose="03050602040000000000" pitchFamily="66" charset="0"/>
              </a:rPr>
              <a:t>ue</a:t>
            </a:r>
            <a:r>
              <a:rPr lang="en-GB" sz="3600" dirty="0">
                <a:latin typeface="XCCW Joined 4a" panose="03050602040000000000" pitchFamily="66" charset="0"/>
              </a:rPr>
              <a:t>- blue</a:t>
            </a:r>
          </a:p>
          <a:p>
            <a:r>
              <a:rPr lang="en-GB" sz="3600" dirty="0">
                <a:solidFill>
                  <a:srgbClr val="FF0000"/>
                </a:solidFill>
                <a:latin typeface="XCCW Joined 4a" panose="03050602040000000000" pitchFamily="66" charset="0"/>
              </a:rPr>
              <a:t>aw</a:t>
            </a:r>
            <a:r>
              <a:rPr lang="en-GB" sz="3600" dirty="0">
                <a:latin typeface="XCCW Joined 4a" panose="03050602040000000000" pitchFamily="66" charset="0"/>
              </a:rPr>
              <a:t>- saw</a:t>
            </a:r>
          </a:p>
          <a:p>
            <a:r>
              <a:rPr lang="en-GB" sz="3600" dirty="0" err="1">
                <a:solidFill>
                  <a:srgbClr val="FF0000"/>
                </a:solidFill>
                <a:latin typeface="XCCW Joined 4a" panose="03050602040000000000" pitchFamily="66" charset="0"/>
              </a:rPr>
              <a:t>wh</a:t>
            </a:r>
            <a:r>
              <a:rPr lang="en-GB" sz="3600" dirty="0">
                <a:latin typeface="XCCW Joined 4a" panose="03050602040000000000" pitchFamily="66" charset="0"/>
              </a:rPr>
              <a:t>- when</a:t>
            </a:r>
          </a:p>
          <a:p>
            <a:r>
              <a:rPr lang="en-GB" sz="3600" dirty="0" err="1">
                <a:solidFill>
                  <a:srgbClr val="FF0000"/>
                </a:solidFill>
                <a:latin typeface="XCCW Joined 4a" panose="03050602040000000000" pitchFamily="66" charset="0"/>
              </a:rPr>
              <a:t>ph</a:t>
            </a:r>
            <a:r>
              <a:rPr lang="en-GB" sz="3600" dirty="0">
                <a:latin typeface="XCCW Joined 4a" panose="03050602040000000000" pitchFamily="66" charset="0"/>
              </a:rPr>
              <a:t>- photo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6200" y="298804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  <a:latin typeface="XCCW Joined 4a" panose="03050602040000000000" pitchFamily="66" charset="0"/>
              </a:rPr>
              <a:t>ew</a:t>
            </a:r>
            <a:r>
              <a:rPr lang="en-GB" sz="3600" dirty="0">
                <a:latin typeface="XCCW Joined 4a" panose="03050602040000000000" pitchFamily="66" charset="0"/>
              </a:rPr>
              <a:t>- new</a:t>
            </a:r>
          </a:p>
          <a:p>
            <a:r>
              <a:rPr lang="en-GB" sz="3600" dirty="0" err="1">
                <a:solidFill>
                  <a:srgbClr val="FF0000"/>
                </a:solidFill>
                <a:latin typeface="XCCW Joined 4a" panose="03050602040000000000" pitchFamily="66" charset="0"/>
              </a:rPr>
              <a:t>oe</a:t>
            </a:r>
            <a:r>
              <a:rPr lang="en-GB" sz="3600" dirty="0">
                <a:latin typeface="XCCW Joined 4a" panose="03050602040000000000" pitchFamily="66" charset="0"/>
              </a:rPr>
              <a:t>- toe</a:t>
            </a:r>
          </a:p>
          <a:p>
            <a:r>
              <a:rPr lang="en-GB" sz="3600" dirty="0">
                <a:solidFill>
                  <a:srgbClr val="FF0000"/>
                </a:solidFill>
                <a:latin typeface="XCCW Joined 4a" panose="03050602040000000000" pitchFamily="66" charset="0"/>
              </a:rPr>
              <a:t>au</a:t>
            </a:r>
            <a:r>
              <a:rPr lang="en-GB" sz="3600" dirty="0">
                <a:latin typeface="XCCW Joined 4a" panose="03050602040000000000" pitchFamily="66" charset="0"/>
              </a:rPr>
              <a:t>-launch</a:t>
            </a:r>
          </a:p>
        </p:txBody>
      </p:sp>
    </p:spTree>
    <p:extLst>
      <p:ext uri="{BB962C8B-B14F-4D97-AF65-F5344CB8AC3E}">
        <p14:creationId xmlns:p14="http://schemas.microsoft.com/office/powerpoint/2010/main" val="110704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41BA-3AB9-4BFD-8034-42A5E966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Mongrel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E532-4B3E-49C0-BD91-FC7E4D99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terms of specifics, if you look at the vocabulary of English, 26% of English is Germanic in origin, nearly 30% is French in origin, and nearly 30% Latin </a:t>
            </a:r>
          </a:p>
          <a:p>
            <a:r>
              <a:rPr lang="en-GB" dirty="0"/>
              <a:t> ‘dough’, ‘tough’ and ‘bough’—they all have the same spelling, but are pronounced completely differently. This spelling, using ‘-</a:t>
            </a:r>
            <a:r>
              <a:rPr lang="en-GB" dirty="0" err="1"/>
              <a:t>ough</a:t>
            </a:r>
            <a:r>
              <a:rPr lang="en-GB" dirty="0"/>
              <a:t>,’ is actually a relic from </a:t>
            </a:r>
            <a:r>
              <a:rPr lang="en-GB" dirty="0">
                <a:hlinkClick r:id="rId2"/>
              </a:rPr>
              <a:t>Middle English</a:t>
            </a:r>
            <a:r>
              <a:rPr lang="en-GB" dirty="0"/>
              <a:t>—Chaucer’s world—where the spelling reflected the Middle English pronunciation. Many of those pronunciations have disappeared over the years, but the spelling remains, for example the ‘</a:t>
            </a:r>
            <a:r>
              <a:rPr lang="en-GB" dirty="0" err="1"/>
              <a:t>ch</a:t>
            </a:r>
            <a:r>
              <a:rPr lang="en-GB" dirty="0"/>
              <a:t>’ sound in the Scottish word ‘loch’ no longer exists in standard British English pronunciation. </a:t>
            </a:r>
          </a:p>
        </p:txBody>
      </p:sp>
    </p:spTree>
    <p:extLst>
      <p:ext uri="{BB962C8B-B14F-4D97-AF65-F5344CB8AC3E}">
        <p14:creationId xmlns:p14="http://schemas.microsoft.com/office/powerpoint/2010/main" val="2263750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>
                <a:latin typeface="XCCW Joined 4a" panose="03050602040000000000" pitchFamily="66" charset="0"/>
              </a:rPr>
              <a:t>Split digraphs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XCCW Joined 4a" panose="03050602040000000000" pitchFamily="66" charset="0"/>
              </a:rPr>
              <a:t>Not “magic e” – The e is not magic it is actually doing a job. The e is making the vowel say its name.</a:t>
            </a:r>
          </a:p>
          <a:p>
            <a:pPr marL="0" indent="0" algn="ctr"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GB" sz="3000" dirty="0">
                <a:latin typeface="XCCW Joined 4a" panose="03050602040000000000" pitchFamily="66" charset="0"/>
              </a:rPr>
              <a:t>a e    e </a:t>
            </a:r>
            <a:r>
              <a:rPr lang="en-GB" sz="3000" dirty="0" err="1">
                <a:latin typeface="XCCW Joined 4a" panose="03050602040000000000" pitchFamily="66" charset="0"/>
              </a:rPr>
              <a:t>e</a:t>
            </a:r>
            <a:r>
              <a:rPr lang="en-GB" sz="3000" dirty="0">
                <a:latin typeface="XCCW Joined 4a" panose="03050602040000000000" pitchFamily="66" charset="0"/>
              </a:rPr>
              <a:t>     </a:t>
            </a:r>
            <a:r>
              <a:rPr lang="en-GB" sz="3000" dirty="0" err="1">
                <a:latin typeface="XCCW Joined 4a" panose="03050602040000000000" pitchFamily="66" charset="0"/>
              </a:rPr>
              <a:t>i</a:t>
            </a:r>
            <a:r>
              <a:rPr lang="en-GB" sz="3000" dirty="0">
                <a:latin typeface="XCCW Joined 4a" panose="03050602040000000000" pitchFamily="66" charset="0"/>
              </a:rPr>
              <a:t> e    o e     u e</a:t>
            </a:r>
          </a:p>
          <a:p>
            <a:pPr marL="0" indent="0">
              <a:buNone/>
            </a:pPr>
            <a:endParaRPr lang="en-GB" sz="3000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XCCW Joined 4a" panose="03050602040000000000" pitchFamily="66" charset="0"/>
              </a:rPr>
              <a:t>take     even     time     bone      cube</a:t>
            </a:r>
          </a:p>
          <a:p>
            <a:pPr marL="0" indent="0">
              <a:buNone/>
            </a:pPr>
            <a:r>
              <a:rPr lang="en-GB" sz="2400" dirty="0">
                <a:latin typeface="XCCW Joined 4a" panose="03050602040000000000" pitchFamily="66" charset="0"/>
              </a:rPr>
              <a:t>snake   these     like      home     tube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t="21795" r="40169" b="32051"/>
          <a:stretch/>
        </p:blipFill>
        <p:spPr bwMode="auto">
          <a:xfrm>
            <a:off x="8904312" y="1"/>
            <a:ext cx="1584176" cy="109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23647" r="41127" b="34000"/>
          <a:stretch/>
        </p:blipFill>
        <p:spPr bwMode="auto">
          <a:xfrm>
            <a:off x="880855" y="1839924"/>
            <a:ext cx="1286289" cy="8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40415" y="3795158"/>
            <a:ext cx="4017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94026" y="3795158"/>
            <a:ext cx="4017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94226" y="3795158"/>
            <a:ext cx="4017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32618" y="3826184"/>
            <a:ext cx="4017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32482" y="3885330"/>
            <a:ext cx="4017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05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967" y="28636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XCCW Joined 4a" panose="03050602040000000000" pitchFamily="66" charset="0"/>
              </a:rPr>
              <a:t>Which so</a:t>
            </a:r>
            <a:r>
              <a:rPr lang="en-GB" sz="6000" dirty="0">
                <a:latin typeface="XCCW Joined 4b" panose="03050602040000000000" pitchFamily="66" charset="0"/>
              </a:rPr>
              <a:t>u</a:t>
            </a:r>
            <a:r>
              <a:rPr lang="en-GB" sz="6000" dirty="0">
                <a:latin typeface="XCCW Joined 4a" panose="03050602040000000000" pitchFamily="66" charset="0"/>
              </a:rPr>
              <a:t>nd?</a:t>
            </a:r>
            <a:r>
              <a:rPr lang="en-GB" sz="2400" dirty="0">
                <a:solidFill>
                  <a:srgbClr val="FF0000"/>
                </a:solidFill>
                <a:latin typeface="XCCW Joined 4a" panose="03050602040000000000" pitchFamily="66" charset="0"/>
              </a:rPr>
              <a:t> </a:t>
            </a:r>
            <a:endParaRPr lang="en-GB" sz="6000" dirty="0">
              <a:latin typeface="XCCW Joined 4a" panose="03050602040000000000" pitchFamily="66" charset="0"/>
            </a:endParaRPr>
          </a:p>
        </p:txBody>
      </p:sp>
      <p:pic>
        <p:nvPicPr>
          <p:cNvPr id="1026" name="Picture 2" descr="C:\Users\kvukomanovic\Documents\Phonics Train\complete ai t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1" y="980729"/>
            <a:ext cx="8352928" cy="310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vukomanovic\Desktop\USB Backups\USB back up 06_04_13\KIRSTIE 1\MISS V\Phonics Train\complete ee tra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31156"/>
          <a:stretch/>
        </p:blipFill>
        <p:spPr bwMode="auto">
          <a:xfrm>
            <a:off x="1993888" y="3892592"/>
            <a:ext cx="8492257" cy="296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55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2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XCCW Joined 4a" panose="03050602040000000000" pitchFamily="66" charset="0"/>
              </a:rPr>
              <a:t>Which spelling?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268761"/>
            <a:ext cx="8229600" cy="28803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XCCW Joined 4a" panose="03050602040000000000" pitchFamily="66" charset="0"/>
              </a:rPr>
              <a:t>From Year 1 the children are taught to use the “best fit” rule when spelling a word they are unsure of.</a:t>
            </a:r>
          </a:p>
          <a:p>
            <a:pPr marL="0" indent="0" algn="ctr">
              <a:buNone/>
            </a:pPr>
            <a:r>
              <a:rPr lang="en-GB" dirty="0">
                <a:latin typeface="XCCW Joined 4a" panose="03050602040000000000" pitchFamily="66" charset="0"/>
              </a:rPr>
              <a:t>The children are to find all the spellings for the sound they want:</a:t>
            </a:r>
          </a:p>
          <a:p>
            <a:pPr marL="0" indent="0"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XCCW Joined 4a" panose="03050602040000000000" pitchFamily="66" charset="0"/>
              </a:rPr>
              <a:t>a     </a:t>
            </a:r>
            <a:r>
              <a:rPr lang="en-GB" sz="4400" dirty="0" err="1">
                <a:latin typeface="XCCW Joined 4a" panose="03050602040000000000" pitchFamily="66" charset="0"/>
              </a:rPr>
              <a:t>ai</a:t>
            </a:r>
            <a:r>
              <a:rPr lang="en-GB" sz="4400" dirty="0">
                <a:latin typeface="XCCW Joined 4a" panose="03050602040000000000" pitchFamily="66" charset="0"/>
              </a:rPr>
              <a:t>    </a:t>
            </a:r>
            <a:r>
              <a:rPr lang="en-GB" sz="4400" dirty="0" err="1">
                <a:latin typeface="XCCW Joined 4a" panose="03050602040000000000" pitchFamily="66" charset="0"/>
              </a:rPr>
              <a:t>a_e</a:t>
            </a:r>
            <a:r>
              <a:rPr lang="en-GB" sz="4400" dirty="0">
                <a:latin typeface="XCCW Joined 4a" panose="03050602040000000000" pitchFamily="66" charset="0"/>
              </a:rPr>
              <a:t>    ay    </a:t>
            </a:r>
            <a:r>
              <a:rPr lang="en-GB" sz="4400" dirty="0" err="1">
                <a:latin typeface="XCCW Joined 4a" panose="03050602040000000000" pitchFamily="66" charset="0"/>
              </a:rPr>
              <a:t>ei</a:t>
            </a:r>
            <a:endParaRPr lang="en-GB" sz="4400" dirty="0">
              <a:latin typeface="XCCW Joined 4a" panose="03050602040000000000" pitchFamily="66" charset="0"/>
            </a:endParaRPr>
          </a:p>
        </p:txBody>
      </p:sp>
      <p:pic>
        <p:nvPicPr>
          <p:cNvPr id="2050" name="Picture 2" descr="long vowel sound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259091"/>
            <a:ext cx="1008112" cy="10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ng vowel sound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40" y="4447623"/>
            <a:ext cx="1013009" cy="8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ng vowel sound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4338913"/>
            <a:ext cx="1140751" cy="10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ng vowel sound 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00" y="4447624"/>
            <a:ext cx="1031472" cy="76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3.gstatic.com/images?q=tbn:ANd9GcTA9-FkXxUH15X7YK3fS9KjEhOCNbwgYYeSx-T6nmmj9lDswCGLnw:resultsbusinesscoach.com/wp-content/uploads/2014/08/acor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58" y="4375549"/>
            <a:ext cx="995085" cy="7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3552" y="545890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XCCW Joined 4a" panose="03050602040000000000" pitchFamily="66" charset="0"/>
              </a:rPr>
              <a:t>ran  rain  </a:t>
            </a:r>
            <a:r>
              <a:rPr lang="en-GB" sz="3600" dirty="0" err="1">
                <a:latin typeface="XCCW Joined 4a" panose="03050602040000000000" pitchFamily="66" charset="0"/>
              </a:rPr>
              <a:t>rane</a:t>
            </a:r>
            <a:r>
              <a:rPr lang="en-GB" sz="3600" dirty="0">
                <a:latin typeface="XCCW Joined 4a" panose="03050602040000000000" pitchFamily="66" charset="0"/>
              </a:rPr>
              <a:t>  </a:t>
            </a:r>
            <a:r>
              <a:rPr lang="en-GB" sz="3600" dirty="0" err="1">
                <a:latin typeface="XCCW Joined 4a" panose="03050602040000000000" pitchFamily="66" charset="0"/>
              </a:rPr>
              <a:t>rayn</a:t>
            </a:r>
            <a:r>
              <a:rPr lang="en-GB" sz="3600" dirty="0">
                <a:latin typeface="XCCW Joined 4a" panose="03050602040000000000" pitchFamily="66" charset="0"/>
              </a:rPr>
              <a:t>  rein</a:t>
            </a:r>
          </a:p>
        </p:txBody>
      </p:sp>
    </p:spTree>
    <p:extLst>
      <p:ext uri="{BB962C8B-B14F-4D97-AF65-F5344CB8AC3E}">
        <p14:creationId xmlns:p14="http://schemas.microsoft.com/office/powerpoint/2010/main" val="823632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981075"/>
            <a:ext cx="82200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kvukomanovic\Documents\Phonics Train\complete ai tr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0731"/>
            <a:ext cx="2736304" cy="10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04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0689"/>
            <a:ext cx="8507288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Interactive online Phonic games</a:t>
            </a:r>
          </a:p>
          <a:p>
            <a:pPr marL="0" indent="0" algn="ctr">
              <a:buNone/>
            </a:pPr>
            <a:r>
              <a:rPr lang="en-GB" dirty="0">
                <a:latin typeface="SassoonPrimaryInfant" pitchFamily="2" charset="0"/>
                <a:hlinkClick r:id="rId2"/>
              </a:rPr>
              <a:t>www.phonicsplay.co.uk</a:t>
            </a:r>
            <a:endParaRPr lang="en-GB" dirty="0">
              <a:latin typeface="SassoonPrimaryInfant" pitchFamily="2" charset="0"/>
            </a:endParaRPr>
          </a:p>
          <a:p>
            <a:pPr marL="0" indent="0" algn="ctr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kvukomanovic\Documents\Phonics Train\complete ai tr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0731"/>
            <a:ext cx="2736304" cy="10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21" y="1772817"/>
            <a:ext cx="7848872" cy="46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66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0689"/>
            <a:ext cx="8507288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Interactive online Phonic games</a:t>
            </a: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  <a:hlinkClick r:id="rId2"/>
              </a:rPr>
              <a:t>http://www.ictgames.com/blendingBingo_LS.html</a:t>
            </a: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kvukomanovic\Documents\Phonics Train\complete ai tr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0731"/>
            <a:ext cx="2736304" cy="10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060849"/>
            <a:ext cx="7308304" cy="403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680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0689"/>
            <a:ext cx="8507288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Interactive online Phonic games</a:t>
            </a: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  <a:hlinkClick r:id="rId2"/>
              </a:rPr>
              <a:t>http://www.bbc.co.uk/bitesize/ks1/literacy/phonics/play/</a:t>
            </a:r>
            <a:r>
              <a:rPr lang="en-GB" dirty="0">
                <a:latin typeface="SassoonPrimaryInfant" pitchFamily="2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kvukomanovic\Documents\Phonics Train\complete ai tr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0731"/>
            <a:ext cx="2736304" cy="10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04" y="1943965"/>
            <a:ext cx="7128792" cy="4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0982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0689"/>
            <a:ext cx="8507288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Interactive online Phonic games</a:t>
            </a: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  <a:hlinkClick r:id="rId2"/>
              </a:rPr>
              <a:t>http://www.pearsonschoolsandfecolleges.co.uk/demos/aaPrimary/Literacy/Phonics_Microsite_August2011/ElectonicActivity/index.html</a:t>
            </a:r>
            <a:r>
              <a:rPr lang="en-GB" dirty="0">
                <a:latin typeface="SassoonPrimaryInfant" pitchFamily="2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kvukomanovic\Documents\Phonics Train\complete ai tr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0731"/>
            <a:ext cx="2736304" cy="10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9" t="16791" r="22153" b="6251"/>
          <a:stretch/>
        </p:blipFill>
        <p:spPr bwMode="auto">
          <a:xfrm>
            <a:off x="5015880" y="2389985"/>
            <a:ext cx="5109694" cy="383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83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0689"/>
            <a:ext cx="8507288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Interactive online Phonic games</a:t>
            </a:r>
          </a:p>
          <a:p>
            <a:pPr marL="0" indent="0" algn="ctr">
              <a:buNone/>
            </a:pPr>
            <a:r>
              <a:rPr lang="en-GB" dirty="0">
                <a:latin typeface="SassoonPrimaryInfant" pitchFamily="2" charset="0"/>
                <a:hlinkClick r:id="rId2"/>
              </a:rPr>
              <a:t>www.letters-and-sounds.com</a:t>
            </a:r>
            <a:endParaRPr lang="en-GB" dirty="0">
              <a:latin typeface="SassoonPrimaryInfant" pitchFamily="2" charset="0"/>
            </a:endParaRPr>
          </a:p>
          <a:p>
            <a:pPr marL="0" indent="0" algn="ctr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kvukomanovic\Documents\Phonics Train\complete ai tr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0731"/>
            <a:ext cx="2736304" cy="10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916833"/>
            <a:ext cx="6048672" cy="47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220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CD39-50ED-43B5-B7DD-1E9EC3F3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Stages of Reading </a:t>
            </a:r>
            <a:r>
              <a:rPr lang="en-GB" sz="1600" dirty="0"/>
              <a:t>(</a:t>
            </a:r>
            <a:r>
              <a:rPr lang="en-GB" sz="1600" dirty="0" err="1"/>
              <a:t>Chall</a:t>
            </a:r>
            <a:r>
              <a:rPr lang="en-GB" sz="1600" dirty="0"/>
              <a:t> 1983)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9565A-2E04-46FF-BF52-DA8C76B35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sz="1600" dirty="0"/>
              <a:t>Children Learn Oral Vocabulary Before They Learn to Read</a:t>
            </a:r>
          </a:p>
          <a:p>
            <a:pPr marL="0" indent="0">
              <a:buNone/>
            </a:pPr>
            <a:r>
              <a:rPr lang="en-GB" dirty="0"/>
              <a:t>Pre-reading 6 months – 6 years </a:t>
            </a:r>
            <a:r>
              <a:rPr lang="en-GB" sz="1600" dirty="0"/>
              <a:t>(thousands of words known meaning of)</a:t>
            </a:r>
          </a:p>
          <a:p>
            <a:r>
              <a:rPr lang="en-GB" dirty="0"/>
              <a:t>1. Initial reading and de-coding </a:t>
            </a:r>
            <a:r>
              <a:rPr lang="en-GB" sz="1600" dirty="0"/>
              <a:t>(approximately 600 words)</a:t>
            </a:r>
          </a:p>
          <a:p>
            <a:r>
              <a:rPr lang="en-GB" dirty="0"/>
              <a:t>2. Confirmation and fluency </a:t>
            </a:r>
            <a:r>
              <a:rPr lang="en-GB" sz="1600" dirty="0"/>
              <a:t>(7 – 8 years, easy familiar texts, decode and sight recognition, develop through higher level instruction and listening to others)</a:t>
            </a:r>
          </a:p>
          <a:p>
            <a:r>
              <a:rPr lang="en-GB" dirty="0"/>
              <a:t>3. Reading for learning the new </a:t>
            </a:r>
            <a:r>
              <a:rPr lang="en-GB" sz="1600" dirty="0"/>
              <a:t>(Read to gain ideas, knowledge, new feelings attitudes, still inclined to learn more through listening comprehension than reading comprehension)</a:t>
            </a:r>
          </a:p>
          <a:p>
            <a:r>
              <a:rPr lang="en-GB" dirty="0"/>
              <a:t>4. Multiple viewpoints </a:t>
            </a:r>
            <a:r>
              <a:rPr lang="en-GB" sz="1600" dirty="0"/>
              <a:t>(15 – 17 broad subjects differing viewpoints)</a:t>
            </a:r>
          </a:p>
          <a:p>
            <a:r>
              <a:rPr lang="en-GB" dirty="0"/>
              <a:t>5. Construction and re-construction </a:t>
            </a:r>
            <a:r>
              <a:rPr lang="en-GB" sz="1600" dirty="0"/>
              <a:t>adults, age 18 and up, own purpose, gain knowledge and integrate new knowledge with prior experiences. They can read quickly and efficiently.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42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592E-4AA6-4019-A881-5D8F168C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4E3B-6F47-4555-9800-D3104AF69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Words like “sign” and “bomb” are difficult because of their silent letters, but these hint at relationships with other words. The connection with words like “signature” and “bombard” is obvious.</a:t>
            </a:r>
          </a:p>
          <a:p>
            <a:endParaRPr lang="en-GB" dirty="0"/>
          </a:p>
          <a:p>
            <a:r>
              <a:rPr lang="en-GB" dirty="0"/>
              <a:t>In English a letter’s sound often depends on its context within the word. For example, the letter c can sound soft (as in receive) or hard (as in cat). Many words like “yacht” don’t seem to follow any logic at all.</a:t>
            </a:r>
          </a:p>
        </p:txBody>
      </p:sp>
    </p:spTree>
    <p:extLst>
      <p:ext uri="{BB962C8B-B14F-4D97-AF65-F5344CB8AC3E}">
        <p14:creationId xmlns:p14="http://schemas.microsoft.com/office/powerpoint/2010/main" val="1538164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C298-2866-4A55-B9F1-38C8C4A4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passive listener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F77D6-19DC-4FA7-A26D-A4A4792C3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Don’t just listen or read to, discuss</a:t>
            </a:r>
          </a:p>
          <a:p>
            <a:r>
              <a:rPr lang="en-GB" dirty="0"/>
              <a:t>Point to pictures and ask questions about them</a:t>
            </a:r>
          </a:p>
          <a:p>
            <a:r>
              <a:rPr lang="en-GB" dirty="0"/>
              <a:t>Share opinions about characters or events</a:t>
            </a:r>
          </a:p>
          <a:p>
            <a:r>
              <a:rPr lang="en-GB" dirty="0"/>
              <a:t>Don’t worry about reading the same thing over again if it’s a favourite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428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DD171B-3166-42E4-9338-94F9B9FEA837}"/>
              </a:ext>
            </a:extLst>
          </p:cNvPr>
          <p:cNvSpPr/>
          <p:nvPr/>
        </p:nvSpPr>
        <p:spPr>
          <a:xfrm>
            <a:off x="3048000" y="74784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Simple contextual questions (For early reading development)</a:t>
            </a:r>
          </a:p>
          <a:p>
            <a:r>
              <a:rPr lang="en-GB" sz="2400" dirty="0"/>
              <a:t>Who did…?</a:t>
            </a:r>
          </a:p>
          <a:p>
            <a:r>
              <a:rPr lang="en-GB" sz="2400" dirty="0"/>
              <a:t>Where was…?</a:t>
            </a:r>
          </a:p>
          <a:p>
            <a:r>
              <a:rPr lang="en-GB" sz="2400" dirty="0"/>
              <a:t>What did…?</a:t>
            </a:r>
          </a:p>
          <a:p>
            <a:r>
              <a:rPr lang="en-GB" sz="2400" dirty="0"/>
              <a:t>What was…?</a:t>
            </a:r>
          </a:p>
          <a:p>
            <a:endParaRPr lang="en-GB" sz="2400" dirty="0"/>
          </a:p>
          <a:p>
            <a:r>
              <a:rPr lang="en-GB" sz="2400" dirty="0"/>
              <a:t>Inferential questions (These are higher order reading skills)</a:t>
            </a:r>
          </a:p>
          <a:p>
            <a:r>
              <a:rPr lang="en-GB" sz="2400" dirty="0"/>
              <a:t>Why do you think…?</a:t>
            </a:r>
          </a:p>
          <a:p>
            <a:r>
              <a:rPr lang="en-GB" sz="2400" dirty="0"/>
              <a:t>What did you think of…?</a:t>
            </a:r>
          </a:p>
          <a:p>
            <a:r>
              <a:rPr lang="en-GB" sz="2400" dirty="0"/>
              <a:t>Who was your favourite character…? Why…?</a:t>
            </a:r>
          </a:p>
          <a:p>
            <a:r>
              <a:rPr lang="en-GB" sz="2400" dirty="0"/>
              <a:t>What would you do if…?</a:t>
            </a:r>
          </a:p>
          <a:p>
            <a:r>
              <a:rPr lang="en-GB" sz="2400" dirty="0"/>
              <a:t>What was your favourite part…?</a:t>
            </a:r>
          </a:p>
          <a:p>
            <a:r>
              <a:rPr lang="en-GB" sz="2400" dirty="0"/>
              <a:t>Why was it…?</a:t>
            </a:r>
          </a:p>
        </p:txBody>
      </p:sp>
    </p:spTree>
    <p:extLst>
      <p:ext uri="{BB962C8B-B14F-4D97-AF65-F5344CB8AC3E}">
        <p14:creationId xmlns:p14="http://schemas.microsoft.com/office/powerpoint/2010/main" val="31347189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Bahnschrift SemiLight SemiConde" panose="020B0502040204020203" pitchFamily="34" charset="0"/>
              </a:rPr>
              <a:t>Some points to remember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dirty="0">
                <a:latin typeface="Bahnschrift" panose="020B0502040204020203" pitchFamily="34" charset="0"/>
              </a:rPr>
              <a:t>Make it fun!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dirty="0">
                <a:latin typeface="Bahnschrift" panose="020B0502040204020203" pitchFamily="34" charset="0"/>
              </a:rPr>
              <a:t>No distractions – cooking, cleaning, chatting, driving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dirty="0">
                <a:latin typeface="Bahnschrift" panose="020B0502040204020203" pitchFamily="34" charset="0"/>
              </a:rPr>
              <a:t>If a book is boring – change it but also encourage to persevere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dirty="0">
                <a:latin typeface="Bahnschrift" panose="020B0502040204020203" pitchFamily="34" charset="0"/>
              </a:rPr>
              <a:t>	(Difference between school and pleasure)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dirty="0">
                <a:latin typeface="Bahnschrift" panose="020B0502040204020203" pitchFamily="34" charset="0"/>
              </a:rPr>
              <a:t>If they struggle with a word, tell them!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dirty="0">
                <a:latin typeface="Bahnschrift" panose="020B0502040204020203" pitchFamily="34" charset="0"/>
              </a:rPr>
              <a:t>Read to children as well as with them (Have them copy/repeat)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dirty="0">
                <a:latin typeface="Bahnschrift" panose="020B0502040204020203" pitchFamily="34" charset="0"/>
              </a:rPr>
              <a:t>Don’t worry if you don’t feel confident they will not know if you make a mistake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dirty="0">
                <a:latin typeface="Bahnschrift" panose="020B0502040204020203" pitchFamily="34" charset="0"/>
              </a:rPr>
              <a:t>Always go back to something they can read –reinforce that they are a reader</a:t>
            </a:r>
          </a:p>
          <a:p>
            <a:pPr eaLnBrk="1" hangingPunct="1">
              <a:lnSpc>
                <a:spcPct val="80000"/>
              </a:lnSpc>
            </a:pP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45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4" name="Picture 3" descr="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19" y="743952"/>
            <a:ext cx="5651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8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0D99-97C1-470B-9D81-560DB131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FF2D-1E22-4BDA-9235-3D3BFD00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GB" b="1" dirty="0"/>
              <a:t>Phonemic awareness</a:t>
            </a:r>
            <a:r>
              <a:rPr lang="en-GB" dirty="0"/>
              <a:t> – the ability to hear and manipulate the different sounds in words</a:t>
            </a:r>
          </a:p>
          <a:p>
            <a:pPr fontAlgn="base"/>
            <a:r>
              <a:rPr lang="en-GB" b="1" dirty="0"/>
              <a:t>Phonics</a:t>
            </a:r>
            <a:r>
              <a:rPr lang="en-GB" dirty="0"/>
              <a:t> – recognising the connection between letters and the sounds they make</a:t>
            </a:r>
          </a:p>
          <a:p>
            <a:pPr fontAlgn="base"/>
            <a:r>
              <a:rPr lang="en-GB" b="1" dirty="0"/>
              <a:t>Vocabulary</a:t>
            </a:r>
            <a:r>
              <a:rPr lang="en-GB" dirty="0"/>
              <a:t> – understanding the meaning of words, their definitions, and their context</a:t>
            </a:r>
          </a:p>
          <a:p>
            <a:pPr fontAlgn="base"/>
            <a:r>
              <a:rPr lang="en-GB" b="1" dirty="0"/>
              <a:t>Reading comprehension</a:t>
            </a:r>
            <a:r>
              <a:rPr lang="en-GB" dirty="0"/>
              <a:t> – understand the meaning of text, both in storybooks and information books</a:t>
            </a:r>
          </a:p>
          <a:p>
            <a:pPr fontAlgn="base"/>
            <a:r>
              <a:rPr lang="en-GB" b="1" dirty="0"/>
              <a:t>Fluency</a:t>
            </a:r>
            <a:r>
              <a:rPr lang="en-GB" dirty="0"/>
              <a:t> – the ability to read aloud with speed, understanding and accuracy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37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9E09-4DA7-4B7E-91D1-85254EED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 Vukomanovic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1BEAA-9323-4778-B0A2-095E57E3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Teaching Phonics at Ickford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7727A-2324-459A-8F9E-2D53CA6A6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68938" y="3205377"/>
            <a:ext cx="2665858" cy="23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9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ambria" panose="02040503050406030204" pitchFamily="18" charset="0"/>
                <a:ea typeface="Cambria" panose="02040503050406030204" pitchFamily="18" charset="0"/>
              </a:rPr>
              <a:t>Letters and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28801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6 phases</a:t>
            </a: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Phase 1</a:t>
            </a: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Phase 2</a:t>
            </a: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Phase 3</a:t>
            </a: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Phase 4</a:t>
            </a: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Phase 5</a:t>
            </a: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Phase 6</a:t>
            </a:r>
          </a:p>
        </p:txBody>
      </p:sp>
    </p:spTree>
    <p:extLst>
      <p:ext uri="{BB962C8B-B14F-4D97-AF65-F5344CB8AC3E}">
        <p14:creationId xmlns:p14="http://schemas.microsoft.com/office/powerpoint/2010/main" val="193551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Cambria" panose="02040503050406030204" pitchFamily="18" charset="0"/>
                <a:ea typeface="Cambria" panose="02040503050406030204" pitchFamily="18" charset="0"/>
              </a:rPr>
              <a:t>Phonics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12777"/>
            <a:ext cx="8229600" cy="452596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Phoneme- Sound</a:t>
            </a:r>
          </a:p>
          <a:p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Grapheme- How it is written down (letter shape)</a:t>
            </a:r>
          </a:p>
          <a:p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Digraph- Two letters that make one sound  (ai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ee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ie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oa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oo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Trigraph- Three letters that make one sound  (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igh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ear air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ure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420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D3359682A214CB276A92CEAFB7351" ma:contentTypeVersion="12" ma:contentTypeDescription="Create a new document." ma:contentTypeScope="" ma:versionID="2a068e4f733a7d99df2e60ee12176ab8">
  <xsd:schema xmlns:xsd="http://www.w3.org/2001/XMLSchema" xmlns:xs="http://www.w3.org/2001/XMLSchema" xmlns:p="http://schemas.microsoft.com/office/2006/metadata/properties" xmlns:ns2="8e870fb4-0904-46b4-8658-012c7016a6c4" xmlns:ns3="42e1d64c-a712-4a03-9fd8-3ac5da454c57" targetNamespace="http://schemas.microsoft.com/office/2006/metadata/properties" ma:root="true" ma:fieldsID="a5e63946d42472c8635bc1a106e4b71d" ns2:_="" ns3:_="">
    <xsd:import namespace="8e870fb4-0904-46b4-8658-012c7016a6c4"/>
    <xsd:import namespace="42e1d64c-a712-4a03-9fd8-3ac5da454c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0fb4-0904-46b4-8658-012c7016a6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1d64c-a712-4a03-9fd8-3ac5da454c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206F67-0A37-40E7-98DC-F74F8891B00B}"/>
</file>

<file path=customXml/itemProps2.xml><?xml version="1.0" encoding="utf-8"?>
<ds:datastoreItem xmlns:ds="http://schemas.openxmlformats.org/officeDocument/2006/customXml" ds:itemID="{8B840FAF-2CB7-47C0-8C11-76215E86E805}"/>
</file>

<file path=customXml/itemProps3.xml><?xml version="1.0" encoding="utf-8"?>
<ds:datastoreItem xmlns:ds="http://schemas.openxmlformats.org/officeDocument/2006/customXml" ds:itemID="{6408468D-B44C-4C42-B99C-46D957AEF076}"/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1631</Words>
  <Application>Microsoft Office PowerPoint</Application>
  <PresentationFormat>Widescreen</PresentationFormat>
  <Paragraphs>496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Bahnschrift</vt:lpstr>
      <vt:lpstr>Bahnschrift SemiLight SemiConde</vt:lpstr>
      <vt:lpstr>Calibri</vt:lpstr>
      <vt:lpstr>Calibri Light</vt:lpstr>
      <vt:lpstr>Cambria</vt:lpstr>
      <vt:lpstr>SassoonPrimaryInfant</vt:lpstr>
      <vt:lpstr>Times New Roman</vt:lpstr>
      <vt:lpstr>XCCW Joined 4a</vt:lpstr>
      <vt:lpstr>XCCW Joined 4b</vt:lpstr>
      <vt:lpstr>Office Theme</vt:lpstr>
      <vt:lpstr>PowerPoint Presentation</vt:lpstr>
      <vt:lpstr>Research</vt:lpstr>
      <vt:lpstr>PowerPoint Presentation</vt:lpstr>
      <vt:lpstr>Mongrel Language</vt:lpstr>
      <vt:lpstr>PowerPoint Presentation</vt:lpstr>
      <vt:lpstr>Core Skills</vt:lpstr>
      <vt:lpstr>Miss Vukomanovic</vt:lpstr>
      <vt:lpstr>Letters and sounds</vt:lpstr>
      <vt:lpstr>Phonics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not add “u” to sounds</vt:lpstr>
      <vt:lpstr>Do not add “u” to sounds</vt:lpstr>
      <vt:lpstr>Do not add “u” to sounds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wind/mill</vt:lpstr>
      <vt:lpstr>lunch/box</vt:lpstr>
      <vt:lpstr>Segmenting and blending</vt:lpstr>
      <vt:lpstr>Blends/ clusters</vt:lpstr>
      <vt:lpstr>Phoneme Frames</vt:lpstr>
      <vt:lpstr>PowerPoint Presentation</vt:lpstr>
      <vt:lpstr>PowerPoint Presentation</vt:lpstr>
      <vt:lpstr>PowerPoint Presentation</vt:lpstr>
      <vt:lpstr>As children move into Year 1 they learn alternate spellings for reading. </vt:lpstr>
      <vt:lpstr>Split digraphs</vt:lpstr>
      <vt:lpstr>Which sound? </vt:lpstr>
      <vt:lpstr>Which spelling?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of Reading (Chall 1983)</vt:lpstr>
      <vt:lpstr>Beyond passive listener</vt:lpstr>
      <vt:lpstr>PowerPoint Presentation</vt:lpstr>
      <vt:lpstr>Some points to remember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Ronane</dc:creator>
  <cp:lastModifiedBy>John Ronane</cp:lastModifiedBy>
  <cp:revision>19</cp:revision>
  <dcterms:created xsi:type="dcterms:W3CDTF">2018-09-18T17:25:43Z</dcterms:created>
  <dcterms:modified xsi:type="dcterms:W3CDTF">2020-09-17T12:08:51Z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0x010100E92D3359682A214CB276A92CEAFB7351</vt:lpwstr>
  </property>
</Properties>
</file>